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  <p:sldMasterId id="2147483672" r:id="rId4"/>
  </p:sldMasterIdLst>
  <p:notesMasterIdLst>
    <p:notesMasterId r:id="rId7"/>
  </p:notesMasterIdLst>
  <p:sldIdLst>
    <p:sldId id="256" r:id="rId5"/>
    <p:sldId id="362" r:id="rId6"/>
    <p:sldId id="363" r:id="rId8"/>
    <p:sldId id="365" r:id="rId9"/>
    <p:sldId id="408" r:id="rId10"/>
    <p:sldId id="381" r:id="rId11"/>
    <p:sldId id="374" r:id="rId12"/>
    <p:sldId id="370" r:id="rId13"/>
    <p:sldId id="416" r:id="rId14"/>
    <p:sldId id="393" r:id="rId15"/>
    <p:sldId id="394" r:id="rId16"/>
    <p:sldId id="409" r:id="rId17"/>
    <p:sldId id="395" r:id="rId18"/>
    <p:sldId id="396" r:id="rId19"/>
    <p:sldId id="397" r:id="rId20"/>
    <p:sldId id="398" r:id="rId21"/>
    <p:sldId id="411" r:id="rId22"/>
    <p:sldId id="400" r:id="rId23"/>
    <p:sldId id="401" r:id="rId24"/>
    <p:sldId id="410" r:id="rId25"/>
    <p:sldId id="402" r:id="rId26"/>
    <p:sldId id="403" r:id="rId27"/>
    <p:sldId id="404" r:id="rId28"/>
    <p:sldId id="405" r:id="rId29"/>
    <p:sldId id="406" r:id="rId30"/>
    <p:sldId id="407" r:id="rId31"/>
    <p:sldId id="383" r:id="rId32"/>
    <p:sldId id="414" r:id="rId33"/>
    <p:sldId id="415" r:id="rId34"/>
    <p:sldId id="372" r:id="rId35"/>
    <p:sldId id="384" r:id="rId36"/>
    <p:sldId id="413" r:id="rId37"/>
    <p:sldId id="41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5D5E6-B0AD-41ED-8662-9956D43294C8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32C53-18A6-424C-AC3F-6A5C88268FAC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580" eaLnBrk="0" hangingPunct="0">
              <a:defRPr sz="1600" i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580" eaLnBrk="0" hangingPunct="0">
              <a:defRPr sz="1600" i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580" eaLnBrk="0" hangingPunct="0">
              <a:defRPr sz="1600" i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57580" eaLnBrk="0" hangingPunct="0">
              <a:defRPr sz="1600" i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57580" eaLnBrk="0" hangingPunct="0">
              <a:defRPr sz="1600" i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defTabSz="95758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defRPr sz="1600" i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defTabSz="95758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defRPr sz="1600" i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defTabSz="95758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defRPr sz="1600" i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defTabSz="95758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defRPr sz="1600" i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DB8CE8C-FE07-45AE-B0F5-C2FA4B625204}" type="slidenum">
              <a:rPr lang="de-DE" sz="1300" i="0" u="none" smtClean="0"/>
            </a:fld>
            <a:endParaRPr lang="de-DE" sz="1300" i="0" u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6.xml"/><Relationship Id="rId7" Type="http://schemas.openxmlformats.org/officeDocument/2006/relationships/image" Target="../media/image5.png"/><Relationship Id="rId6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tags" Target="../tags/tag14.xml"/><Relationship Id="rId3" Type="http://schemas.openxmlformats.org/officeDocument/2006/relationships/image" Target="../media/image3.png"/><Relationship Id="rId2" Type="http://schemas.openxmlformats.org/officeDocument/2006/relationships/tags" Target="../tags/tag13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../media/image8.png"/><Relationship Id="rId6" Type="http://schemas.openxmlformats.org/officeDocument/2006/relationships/tags" Target="../tags/tag23.xml"/><Relationship Id="rId5" Type="http://schemas.openxmlformats.org/officeDocument/2006/relationships/image" Target="../media/image7.png"/><Relationship Id="rId4" Type="http://schemas.openxmlformats.org/officeDocument/2006/relationships/tags" Target="../tags/tag22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image" Target="../media/image9.png"/><Relationship Id="rId4" Type="http://schemas.openxmlformats.org/officeDocument/2006/relationships/tags" Target="../tags/tag60.xml"/><Relationship Id="rId3" Type="http://schemas.openxmlformats.org/officeDocument/2006/relationships/image" Target="../media/image1.png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3" name="图片 12" descr="/Users/wangweisen/Desktop/书.png书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305493" y="3590662"/>
            <a:ext cx="5568315" cy="3267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85800" y="1013931"/>
            <a:ext cx="10820400" cy="1800000"/>
          </a:xfrm>
        </p:spPr>
        <p:txBody>
          <a:bodyPr wrap="square" anchor="b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580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85798" y="2931456"/>
            <a:ext cx="10820400" cy="504000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200" y="159"/>
            <a:ext cx="12189600" cy="6857683"/>
          </a:xfrm>
          <a:prstGeom prst="rect">
            <a:avLst/>
          </a:prstGeom>
        </p:spPr>
      </p:pic>
      <p:pic>
        <p:nvPicPr>
          <p:cNvPr id="11" name="图片 10" descr="/Users/wangweisen/Desktop/球.png球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244447"/>
            <a:ext cx="1798320" cy="1613553"/>
          </a:xfrm>
          <a:prstGeom prst="rect">
            <a:avLst/>
          </a:prstGeom>
        </p:spPr>
      </p:pic>
      <p:pic>
        <p:nvPicPr>
          <p:cNvPr id="12" name="图片 11" descr="/Users/wangweisen/Desktop/眼镜.png眼镜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393680" y="0"/>
            <a:ext cx="1798320" cy="1134442"/>
          </a:xfrm>
          <a:prstGeom prst="rect">
            <a:avLst/>
          </a:prstGeom>
        </p:spPr>
      </p:pic>
      <p:pic>
        <p:nvPicPr>
          <p:cNvPr id="13" name="图片 12" descr="/Users/wangweisen/Desktop/灯泡.png灯泡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0"/>
            <a:ext cx="1367155" cy="976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765300" y="1438910"/>
            <a:ext cx="2273935" cy="914400"/>
          </a:xfrm>
        </p:spPr>
        <p:txBody>
          <a:bodyPr vert="horz" wrap="square" lIns="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pc="0" baseline="0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marL="0" lvl="0" algn="ctr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200" y="159"/>
            <a:ext cx="12189600" cy="6857683"/>
          </a:xfrm>
          <a:prstGeom prst="rect">
            <a:avLst/>
          </a:prstGeom>
        </p:spPr>
      </p:pic>
      <p:pic>
        <p:nvPicPr>
          <p:cNvPr id="10" name="图片 9" descr="图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585839"/>
            <a:ext cx="511162" cy="2307101"/>
          </a:xfrm>
          <a:prstGeom prst="rect">
            <a:avLst/>
          </a:prstGeom>
        </p:spPr>
      </p:pic>
      <p:pic>
        <p:nvPicPr>
          <p:cNvPr id="11" name="图片 10" descr="/Users/wangweisen/Desktop/书.png书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541247" y="3564890"/>
            <a:ext cx="4650740" cy="3293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711200" y="2641600"/>
            <a:ext cx="8743950" cy="1509379"/>
          </a:xfr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sz="5400" b="0" i="0" u="none" strike="noStrike" kern="0" cap="none" spc="0" normalizeH="0" baseline="0" noProof="1" dirty="0">
                <a:solidFill>
                  <a:schemeClr val="lt1"/>
                </a:solidFill>
                <a:uFillTx/>
                <a:latin typeface="+mj-lt"/>
              </a:defRPr>
            </a:lvl1pPr>
          </a:lstStyle>
          <a:p>
            <a:pPr marL="0" marR="0" lvl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11200" y="646328"/>
            <a:ext cx="8743950" cy="1824574"/>
          </a:xfrm>
          <a:noFill/>
        </p:spPr>
        <p:txBody>
          <a:bodyPr wrap="none"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8000" b="0" spc="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4800" y="1233488"/>
            <a:ext cx="5181600" cy="49441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313200" y="1233488"/>
            <a:ext cx="5181600" cy="49441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46687"/>
            <a:ext cx="5157787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740878"/>
            <a:ext cx="5157787" cy="444878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46687"/>
            <a:ext cx="5183188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740878"/>
            <a:ext cx="5183188" cy="444878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33488"/>
            <a:ext cx="10811400" cy="431189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3" name="图片 12" descr="/Users/wangweisen/Desktop/花.png花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627623" y="3783"/>
            <a:ext cx="3853177" cy="57696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136015" y="2019300"/>
            <a:ext cx="6229985" cy="235585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7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image" Target="../media/image3.png"/><Relationship Id="rId12" Type="http://schemas.openxmlformats.org/officeDocument/2006/relationships/tags" Target="../tags/tag65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MEE1904 Capstone Project - School of Mechanical Engineering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CCF74-76A4-4B7C-AE89-E3362461822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800" y="1233488"/>
            <a:ext cx="10811400" cy="494411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630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0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5.png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3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7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9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0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4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1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2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5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6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tags" Target="../tags/tag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 with trees and buildings in the backgroun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4" b="46904"/>
          <a:stretch>
            <a:fillRect/>
          </a:stretch>
        </p:blipFill>
        <p:spPr>
          <a:xfrm>
            <a:off x="0" y="4678386"/>
            <a:ext cx="12192000" cy="2179614"/>
          </a:xfrm>
          <a:prstGeom prst="rect">
            <a:avLst/>
          </a:prstGeom>
        </p:spPr>
      </p:pic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81" y="1781222"/>
            <a:ext cx="2461038" cy="6681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7"/>
          <p:cNvSpPr txBox="1"/>
          <p:nvPr/>
        </p:nvSpPr>
        <p:spPr>
          <a:xfrm>
            <a:off x="0" y="176530"/>
            <a:ext cx="12192000" cy="713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GB" sz="2400" b="1" dirty="0">
                <a:solidFill>
                  <a:srgbClr val="0033CC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Model-Based Design and Simulation of a Semi-Active Suspension System for Two-Wheelers to Enhance Ride Comfort</a:t>
            </a:r>
            <a:endParaRPr lang="en-US" altLang="en-GB" sz="2400" b="1" dirty="0">
              <a:solidFill>
                <a:srgbClr val="0033CC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3356594"/>
            <a:ext cx="4127500" cy="132207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50800" dir="2700000" algn="tl" rotWithShape="0">
              <a:schemeClr val="bg1">
                <a:alpha val="50000"/>
              </a:scheme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114300">
            <a:bevelT w="190500" h="38100"/>
            <a:extrusionClr>
              <a:schemeClr val="bg1"/>
            </a:extrusionClr>
          </a:sp3d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 dirty="0">
                <a:latin typeface="Cambria" panose="02040503050406030204" pitchFamily="18" charset="0"/>
              </a:rPr>
              <a:t>Guide</a:t>
            </a:r>
            <a:r>
              <a:rPr lang="en-GB" altLang="en-US" sz="2000" b="1" dirty="0">
                <a:latin typeface="Cambria" panose="02040503050406030204" pitchFamily="18" charset="0"/>
              </a:rPr>
              <a:t> Name:</a:t>
            </a:r>
            <a:endParaRPr lang="en-US" sz="2000" b="1" i="0" u="none" dirty="0">
              <a:latin typeface="Cambria" panose="02040503050406030204" pitchFamily="18" charset="0"/>
            </a:endParaRPr>
          </a:p>
          <a:p>
            <a:pPr algn="just"/>
            <a:r>
              <a:rPr lang="en-GB" alt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Dr. Rajesh Kanna, CO</a:t>
            </a:r>
            <a:r>
              <a:rPr lang="en-GB" altLang="en-US" sz="2000" b="1" baseline="-25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GB" alt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Research and Green Technologies</a:t>
            </a:r>
            <a:endParaRPr lang="en-GB" altLang="en-US" sz="20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/>
            <a:r>
              <a:rPr lang="en-GB" alt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Dr. Ramesh Kumar C, ARC</a:t>
            </a:r>
            <a:endParaRPr lang="en-US" sz="2000" b="1" i="0" u="none" dirty="0">
              <a:latin typeface="Cambria" panose="02040503050406030204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30" y="1107724"/>
            <a:ext cx="12190737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i="0" u="none" dirty="0">
                <a:solidFill>
                  <a:srgbClr val="002060"/>
                </a:solidFill>
                <a:latin typeface="Cambria" panose="02040503050406030204" pitchFamily="18" charset="0"/>
              </a:rPr>
              <a:t>Name</a:t>
            </a:r>
            <a:r>
              <a:rPr lang="en-GB" altLang="en-US" sz="2000" i="0" u="none" dirty="0">
                <a:solidFill>
                  <a:srgbClr val="002060"/>
                </a:solidFill>
                <a:latin typeface="Cambria" panose="02040503050406030204" pitchFamily="18" charset="0"/>
              </a:rPr>
              <a:t>:</a:t>
            </a:r>
            <a:r>
              <a:rPr lang="en-US" sz="2000" i="0" u="none" dirty="0">
                <a:solidFill>
                  <a:srgbClr val="002060"/>
                </a:solidFill>
                <a:latin typeface="Cambria" panose="02040503050406030204" pitchFamily="18" charset="0"/>
              </a:rPr>
              <a:t>-</a:t>
            </a:r>
            <a:r>
              <a:rPr lang="en-GB" altLang="en-US" sz="2000" i="0" u="none" dirty="0">
                <a:solidFill>
                  <a:srgbClr val="002060"/>
                </a:solidFill>
                <a:latin typeface="Cambria" panose="02040503050406030204" pitchFamily="18" charset="0"/>
              </a:rPr>
              <a:t>Jashwanth S           </a:t>
            </a:r>
            <a:endParaRPr lang="en-GB" altLang="en-US" sz="2000" i="0" u="none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470900" y="4204970"/>
            <a:ext cx="3985895" cy="3683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101600" dist="50800" dir="2700000" algn="tl" rotWithShape="0">
              <a:schemeClr val="bg1">
                <a:alpha val="50000"/>
              </a:scheme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b="1" i="0" u="none" dirty="0">
                <a:latin typeface="Cambria" panose="02040503050406030204" pitchFamily="18" charset="0"/>
              </a:rPr>
              <a:t>Date of Presentation:</a:t>
            </a:r>
            <a:r>
              <a:rPr lang="en-GB" altLang="en-US" sz="1800" b="1" i="0" u="none" dirty="0">
                <a:latin typeface="Cambria" panose="02040503050406030204" pitchFamily="18" charset="0"/>
              </a:rPr>
              <a:t> </a:t>
            </a:r>
            <a:endParaRPr lang="en-GB" altLang="en-US" sz="1800" b="1" i="0" u="none" dirty="0">
              <a:latin typeface="Cambria" panose="02040503050406030204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444450" y="3339958"/>
            <a:ext cx="6008363" cy="3987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000" b="1" i="0" u="none" dirty="0">
                <a:solidFill>
                  <a:srgbClr val="C00000"/>
                </a:solidFill>
                <a:latin typeface="Cambria" panose="02040503050406030204" pitchFamily="18" charset="0"/>
              </a:rPr>
              <a:t>Review-II</a:t>
            </a:r>
            <a:endParaRPr lang="en-GB" altLang="en-US" sz="2000" b="1" i="0" u="none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613529" y="2612588"/>
            <a:ext cx="3857624" cy="36933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101600" dist="50800" dir="2700000" algn="tl" rotWithShape="0">
              <a:schemeClr val="bg1">
                <a:alpha val="50000"/>
              </a:scheme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800" b="1" i="0" u="none" dirty="0">
                <a:latin typeface="Cambria" panose="02040503050406030204" pitchFamily="18" charset="0"/>
              </a:rPr>
              <a:t>School of Mechanical Engineering</a:t>
            </a:r>
            <a:endParaRPr lang="en-US" sz="1800" b="1" i="0" u="none" dirty="0">
              <a:latin typeface="Cambria" panose="02040503050406030204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38278" y="2972429"/>
            <a:ext cx="5819920" cy="3683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101600" dist="50800" dir="2700000" algn="tl" rotWithShape="0">
              <a:schemeClr val="bg1">
                <a:alpha val="50000"/>
              </a:scheme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altLang="en-US" sz="1800" b="1" i="0" u="none" dirty="0">
                <a:latin typeface="Cambria" panose="02040503050406030204" pitchFamily="18" charset="0"/>
              </a:rPr>
              <a:t>Set Conference</a:t>
            </a:r>
            <a:endParaRPr lang="en-GB" altLang="en-US" sz="1800" b="1" i="0" u="none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Passive  Suspension System Modleing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928495"/>
            <a:ext cx="9723755" cy="452691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altLang="en-US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where:</a:t>
            </a:r>
            <a:endParaRPr lang="en-GB" altLang="en-US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altLang="en-GB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M1 = Sprung mass (kg) = </a:t>
            </a:r>
            <a:r>
              <a:rPr lang="en-GB" altLang="en-US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180</a:t>
            </a: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 kg</a:t>
            </a:r>
            <a:endParaRPr lang="en-US" altLang="en-GB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M2 = Un-sprung mass (kg) = </a:t>
            </a:r>
            <a:r>
              <a:rPr lang="en-GB" altLang="en-US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2</a:t>
            </a: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0 kg</a:t>
            </a:r>
            <a:endParaRPr lang="en-US" altLang="en-GB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x1 = Body</a:t>
            </a:r>
            <a:r>
              <a:rPr lang="en-GB" altLang="en-US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 mass </a:t>
            </a: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Displacement (m)</a:t>
            </a:r>
            <a:endParaRPr lang="en-US" altLang="en-GB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x2 = Suspension </a:t>
            </a:r>
            <a:r>
              <a:rPr lang="en-GB" altLang="en-US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mass </a:t>
            </a: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Displacement (m)</a:t>
            </a:r>
            <a:endParaRPr lang="en-US" altLang="en-GB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b1 = Suspension damping coefficient (N.s/m) = </a:t>
            </a:r>
            <a:r>
              <a:rPr lang="en-GB" altLang="en-US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1306</a:t>
            </a: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 N.s/m</a:t>
            </a:r>
            <a:endParaRPr lang="en-US" altLang="en-GB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b2 = Tyre damping coefficient (N.s/m) = 800 N.s/m</a:t>
            </a:r>
            <a:endParaRPr lang="en-US" altLang="en-GB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k1 = Suspension spring coefficient (N/m) = </a:t>
            </a:r>
            <a:r>
              <a:rPr lang="en-GB" altLang="en-US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30</a:t>
            </a: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000 N/m</a:t>
            </a:r>
            <a:endParaRPr lang="en-US" altLang="en-GB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k2 = Tyre spring coefficient (N/m) = </a:t>
            </a:r>
            <a:r>
              <a:rPr lang="en-GB" altLang="en-US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100</a:t>
            </a: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00 N/m</a:t>
            </a:r>
            <a:endParaRPr lang="en-US" altLang="en-GB" sz="2000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GB" sz="2000"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W = Road profile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/>
          <a:srcRect l="-912" t="-385" r="59483" b="385"/>
          <a:stretch>
            <a:fillRect/>
          </a:stretch>
        </p:blipFill>
        <p:spPr>
          <a:xfrm>
            <a:off x="7442200" y="1715770"/>
            <a:ext cx="4001135" cy="452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7442200" y="636206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600">
                <a:latin typeface="Cambria" panose="02040503050406030204" pitchFamily="18" charset="0"/>
                <a:cs typeface="Cambria" panose="02040503050406030204" pitchFamily="18" charset="0"/>
              </a:rPr>
              <a:t>Fig 1: </a:t>
            </a:r>
            <a:r>
              <a:rPr lang="en-US" altLang="en-GB" sz="1600">
                <a:latin typeface="Cambria" panose="02040503050406030204" pitchFamily="18" charset="0"/>
                <a:cs typeface="Cambria" panose="02040503050406030204" pitchFamily="18" charset="0"/>
              </a:rPr>
              <a:t>Passive suspension system model</a:t>
            </a:r>
            <a:endParaRPr lang="en-US" altLang="en-GB" sz="1600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Mathematical Equation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551815" y="1590675"/>
                <a:ext cx="11191875" cy="526732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marL="0" indent="0">
                  <a:buNone/>
                </a:pP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Using Newtons Second Law of motion, </a:t>
                </a:r>
                <a:endParaRPr lang="en-US" altLang="en-GB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GB" altLang="en-US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M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GB" altLang="en-US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+ b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( 1 −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  <m:r>
                      <a:rPr lang="en-US" altLang="en-GB" sz="2200" baseline="-25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) + 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− 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) = 0 </a:t>
                </a:r>
                <a:r>
                  <a:rPr lang="en-GB" altLang="en-US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______(1)</a:t>
                </a:r>
                <a:endParaRPr lang="en-GB" altLang="en-US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M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GB" altLang="en-US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+ b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  <m:r>
                      <a:rPr lang="en-US" altLang="en-GB" sz="2200" baseline="-25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−</a:t>
                </a:r>
                <a:r>
                  <a:rPr lang="en-GB" altLang="en-US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) + 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− 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) + b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GB" altLang="en-US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+ 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= b</a:t>
                </a:r>
                <a:r>
                  <a:rPr lang="en-GB" altLang="en-US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200">
                            <a:latin typeface="Cambria Math" panose="02040503050406030204" charset="0"/>
                            <a:cs typeface="Cambria Math" panose="02040503050406030204" charset="0"/>
                          </a:rPr>
                          <m:t>w</m:t>
                        </m:r>
                      </m:e>
                    </m:acc>
                  </m:oMath>
                </a14:m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+ 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w</a:t>
                </a:r>
                <a:r>
                  <a:rPr lang="en-GB" altLang="en-US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______(2)</a:t>
                </a:r>
                <a:endParaRPr lang="en-GB" altLang="en-US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altLang="en-US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en-GB" altLang="en-US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By t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aking Laplace transform of Eqs. (1) and (2), </a:t>
                </a:r>
                <a:endParaRPr lang="en-US" altLang="en-GB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M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</a:t>
                </a:r>
                <a:r>
                  <a:rPr lang="en-US" altLang="en-GB" sz="2200" baseline="30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 + b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S(X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 − 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) + </a:t>
                </a:r>
                <a:r>
                  <a:rPr lang="en-GB" altLang="en-US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 − 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(s))</a:t>
                </a:r>
                <a:r>
                  <a:rPr lang="en-US" altLang="en-GB" sz="2200" i="1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= 0</a:t>
                </a:r>
                <a:r>
                  <a:rPr lang="en-GB" altLang="en-US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_________(3)</a:t>
                </a:r>
                <a:endParaRPr lang="en-GB" altLang="en-US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M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</a:t>
                </a:r>
                <a:r>
                  <a:rPr lang="en-US" altLang="en-GB" sz="2200" baseline="30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 + b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S(X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 − 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(s)) + 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 − 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(S))+b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 + 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 = b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SW(s) + 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W(s)</a:t>
                </a:r>
                <a:r>
                  <a:rPr lang="en-GB" altLang="en-US" sz="2200" i="1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______</a:t>
                </a:r>
                <a:r>
                  <a:rPr lang="en-GB" altLang="en-US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(4)</a:t>
                </a:r>
                <a:endParaRPr lang="en-GB" altLang="en-US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altLang="en-US" sz="2200" i="1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l">
                  <a:buNone/>
                </a:pP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by separating variable in (3)</a:t>
                </a:r>
                <a:endParaRPr lang="en-US" altLang="en-GB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(s){M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</a:t>
                </a:r>
                <a:r>
                  <a:rPr lang="en-US" altLang="en-GB" sz="2200" baseline="30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+ b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 + 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} = X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2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(s){b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 + k</a:t>
                </a:r>
                <a:r>
                  <a:rPr lang="en-US" altLang="en-GB" sz="2200" baseline="-25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</a:t>
                </a: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}</a:t>
                </a:r>
                <a:r>
                  <a:rPr lang="en-GB" altLang="en-US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_______(5)</a:t>
                </a:r>
                <a:endParaRPr lang="en-US" altLang="en-GB" sz="2200" i="1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en-GB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GB" sz="22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Substituting in (4) to get transfer function</a:t>
                </a:r>
                <a:endParaRPr lang="en-US" altLang="en-GB" sz="22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en-GB" sz="24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G(s)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en-GB" sz="24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𝑋</m:t>
                        </m:r>
                        <m:r>
                          <a:rPr lang="en-US" altLang="en-GB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en-GB" sz="24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en-GB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r>
                          <a:rPr lang="en-US" altLang="en-GB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</m:num>
                      <m:den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altLang="en-US" sz="24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=</a:t>
                </a:r>
                <a:r>
                  <a:rPr lang="en-GB" altLang="en-US" sz="2400" i="1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(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</m:num>
                      <m:den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4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{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}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{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}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</m:den>
                    </m:f>
                  </m:oMath>
                </a14:m>
                <a:r>
                  <a:rPr lang="en-GB" altLang="en-US" sz="2400" i="1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</m:den>
                    </m:f>
                  </m:oMath>
                </a14:m>
                <a:endParaRPr lang="en-US" altLang="en-GB" sz="2400" i="1">
                  <a:latin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" y="1590675"/>
                <a:ext cx="11191875" cy="52673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  <a:sym typeface="+mn-ea"/>
              </a:rPr>
              <a:t>System Stability Analysis Of Model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2" descr="WhatsApp Image 2025-09-29 at 12.49.26 PM"/>
          <p:cNvPicPr>
            <a:picLocks noChangeAspect="1"/>
          </p:cNvPicPr>
          <p:nvPr>
            <p:ph idx="1"/>
          </p:nvPr>
        </p:nvPicPr>
        <p:blipFill>
          <a:blip r:embed="rId3"/>
          <a:srcRect t="7936" b="13974"/>
          <a:stretch>
            <a:fillRect/>
          </a:stretch>
        </p:blipFill>
        <p:spPr>
          <a:xfrm>
            <a:off x="0" y="1597660"/>
            <a:ext cx="4733925" cy="5260340"/>
          </a:xfrm>
          <a:prstGeom prst="rect">
            <a:avLst/>
          </a:prstGeom>
        </p:spPr>
      </p:pic>
      <p:pic>
        <p:nvPicPr>
          <p:cNvPr id="4" name="Picture 3" descr="Screenshot 2025-02-11 003903"/>
          <p:cNvPicPr>
            <a:picLocks noChangeAspect="1"/>
          </p:cNvPicPr>
          <p:nvPr/>
        </p:nvPicPr>
        <p:blipFill>
          <a:blip r:embed="rId4"/>
          <a:srcRect r="42813"/>
          <a:stretch>
            <a:fillRect/>
          </a:stretch>
        </p:blipFill>
        <p:spPr>
          <a:xfrm>
            <a:off x="10299065" y="2222500"/>
            <a:ext cx="1906270" cy="3409950"/>
          </a:xfrm>
          <a:prstGeom prst="rect">
            <a:avLst/>
          </a:prstGeom>
        </p:spPr>
      </p:pic>
      <p:pic>
        <p:nvPicPr>
          <p:cNvPr id="7" name="Picture 6" descr="Screenshot 2025-02-11 003830"/>
          <p:cNvPicPr>
            <a:picLocks noChangeAspect="1"/>
          </p:cNvPicPr>
          <p:nvPr/>
        </p:nvPicPr>
        <p:blipFill>
          <a:blip r:embed="rId5"/>
          <a:srcRect r="10994"/>
          <a:stretch>
            <a:fillRect/>
          </a:stretch>
        </p:blipFill>
        <p:spPr>
          <a:xfrm>
            <a:off x="4794885" y="1590675"/>
            <a:ext cx="5443220" cy="52431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Simulink model of Passive suspension system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7660"/>
            <a:ext cx="12192000" cy="52597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2595880" y="6249670"/>
            <a:ext cx="7459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Fig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:2: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 S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imulink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 Model of Passive Suspension Control System</a:t>
            </a:r>
            <a:endParaRPr lang="en-US" altLang="en-GB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Semi Active Suspension System Model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7800" y="1928495"/>
                <a:ext cx="7066915" cy="4526915"/>
              </a:xfrm>
            </p:spPr>
            <p:txBody>
              <a:bodyPr anchor="ctr">
                <a:normAutofit/>
              </a:bodyPr>
              <a:lstStyle/>
              <a:p>
                <a:pPr marL="0" indent="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where :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M1 = Sprung mass (kg)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M2 = Un − Spr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u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ng mass (kg)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x1 = Body mass displacement (m)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x2 = Suspension mass displacement (m)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barPr>
                      <m:e>
                        <m: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</m:bar>
                  </m:oMath>
                </a14:m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1 =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 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Variable damper stiffness coefficient for semi − active system (N.s/m)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b2 = Tyre damping coefficient (N.s/m)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k1 = Suspension spring coefficient (N/m)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k2 = Tyre spring coefficient (N/m)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  <a:sym typeface="+mn-ea"/>
                  </a:rPr>
                  <a:t>w = Road profile</a:t>
                </a:r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800" y="1928495"/>
                <a:ext cx="7066915" cy="452691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4"/>
          <a:srcRect l="58846"/>
          <a:stretch>
            <a:fillRect/>
          </a:stretch>
        </p:blipFill>
        <p:spPr>
          <a:xfrm>
            <a:off x="7297420" y="1597660"/>
            <a:ext cx="4354195" cy="4764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7518400" y="630809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Fig 3: 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Semi-active suspension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 system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 model</a:t>
            </a:r>
            <a:endParaRPr lang="en-US" altLang="en-GB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Mathematical equation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/>
            </p:nvSpPr>
            <p:spPr>
              <a:xfrm>
                <a:off x="0" y="1597660"/>
                <a:ext cx="12192000" cy="526034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The equations for quarter car semi-active suspension system is also derived from Newton’s laws of motion as follow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 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M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GB" altLang="en-US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barPr>
                      <m:e>
                        <m: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</m:bar>
                  </m:oMath>
                </a14:m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1( 1 −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  <m:r>
                      <a:rPr lang="en-US" altLang="en-GB" sz="2000" baseline="-25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) + 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 − 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) = 0 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______(6)</a:t>
                </a:r>
                <a:endParaRPr lang="en-GB" altLang="en-US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M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GB" altLang="en-US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 +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barPr>
                      <m:e>
                        <m: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</m:bar>
                  </m:oMath>
                </a14:m>
                <a:r>
                  <a:rPr lang="en-US" altLang="en-GB" sz="2000" b="1">
                    <a:latin typeface="Cambria" panose="02040503050406030204" pitchFamily="18" charset="0"/>
                    <a:cs typeface="Cambria" panose="02040503050406030204" pitchFamily="18" charset="0"/>
                  </a:rPr>
                  <a:t> 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  <m:r>
                      <a:rPr lang="en-US" altLang="en-GB" sz="2000" baseline="-25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 −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) + 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 − 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) + b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GB" altLang="en-US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 + 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 = b</a:t>
                </a:r>
                <a:r>
                  <a:rPr lang="en-GB" altLang="en-US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en-GB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w</m:t>
                        </m:r>
                      </m:e>
                    </m:acc>
                  </m:oMath>
                </a14:m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 + 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w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______(7)</a:t>
                </a:r>
                <a:endParaRPr lang="en-GB" altLang="en-US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altLang="en-US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By t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aking Laplace transform of Eqs. (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6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) and (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7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), 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M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</a:t>
                </a:r>
                <a:r>
                  <a:rPr lang="en-US" altLang="en-GB" sz="2000" baseline="30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 +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barPr>
                      <m:e>
                        <m: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</m:bar>
                  </m:oMath>
                </a14:m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S(X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 − 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) + 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 − 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(s))</a:t>
                </a:r>
                <a:r>
                  <a:rPr lang="en-US" altLang="en-GB" sz="2000" i="1">
                    <a:latin typeface="Cambria" panose="02040503050406030204" pitchFamily="18" charset="0"/>
                    <a:cs typeface="Cambria" panose="02040503050406030204" pitchFamily="18" charset="0"/>
                  </a:rPr>
                  <a:t> = 0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_________(8)</a:t>
                </a:r>
                <a:endParaRPr lang="en-GB" altLang="en-US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M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</a:t>
                </a:r>
                <a:r>
                  <a:rPr lang="en-US" altLang="en-GB" sz="2000" baseline="30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 +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barPr>
                      <m:e>
                        <m: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</m:bar>
                  </m:oMath>
                </a14:m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S(X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 − 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(s)) + 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 − 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(S))+b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 + 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 = b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SW(s) + 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W(s)</a:t>
                </a:r>
                <a:r>
                  <a:rPr lang="en-GB" altLang="en-US" sz="2000" i="1">
                    <a:latin typeface="Cambria" panose="02040503050406030204" pitchFamily="18" charset="0"/>
                    <a:cs typeface="Cambria" panose="02040503050406030204" pitchFamily="18" charset="0"/>
                  </a:rPr>
                  <a:t>______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(9)</a:t>
                </a:r>
                <a:endParaRPr lang="en-GB" altLang="en-US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altLang="en-US" sz="2000" i="1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l">
                  <a:buNone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by separating variable in (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8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)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            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(s){M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</a:t>
                </a:r>
                <a:r>
                  <a:rPr lang="en-US" altLang="en-GB" sz="2000" baseline="30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barPr>
                      <m:e>
                        <m: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</m:bar>
                  </m:oMath>
                </a14:m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 + 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} = X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2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(s){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barPr>
                      <m:e>
                        <m:r>
                          <a:rPr lang="en-US" altLang="en-GB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</m:bar>
                  </m:oMath>
                </a14:m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 + k</a:t>
                </a:r>
                <a:r>
                  <a:rPr lang="en-US" altLang="en-GB" sz="2000" baseline="-25000">
                    <a:latin typeface="Cambria" panose="02040503050406030204" pitchFamily="18" charset="0"/>
                    <a:cs typeface="Cambria" panose="02040503050406030204" pitchFamily="18" charset="0"/>
                  </a:rPr>
                  <a:t>1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}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_______(10)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Substituting in (</a:t>
                </a:r>
                <a:r>
                  <a:rPr lang="en-GB" altLang="en-US" sz="2000">
                    <a:latin typeface="Cambria" panose="02040503050406030204" pitchFamily="18" charset="0"/>
                    <a:cs typeface="Cambria" panose="02040503050406030204" pitchFamily="18" charset="0"/>
                  </a:rPr>
                  <a:t>9</a:t>
                </a:r>
                <a:r>
                  <a:rPr lang="en-US" altLang="en-GB" sz="2000">
                    <a:latin typeface="Cambria" panose="02040503050406030204" pitchFamily="18" charset="0"/>
                    <a:cs typeface="Cambria" panose="02040503050406030204" pitchFamily="18" charset="0"/>
                  </a:rPr>
                  <a:t>) to get transfer function</a:t>
                </a:r>
                <a:endParaRPr lang="en-US" altLang="en-GB" sz="20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en-GB" sz="1800">
                    <a:latin typeface="Cambria" panose="02040503050406030204" pitchFamily="18" charset="0"/>
                    <a:cs typeface="Cambria" panose="02040503050406030204" pitchFamily="18" charset="0"/>
                  </a:rPr>
                  <a:t>G(s)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en-GB" sz="24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𝑋</m:t>
                        </m:r>
                        <m:r>
                          <a:rPr lang="en-US" altLang="en-GB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en-GB" sz="240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en-GB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r>
                          <a:rPr lang="en-US" altLang="en-GB" sz="24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</m:num>
                      <m:den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altLang="en-US" sz="2400">
                    <a:latin typeface="Cambria" panose="02040503050406030204" pitchFamily="18" charset="0"/>
                    <a:cs typeface="Cambria" panose="02040503050406030204" pitchFamily="18" charset="0"/>
                  </a:rPr>
                  <a:t> =</a:t>
                </a:r>
                <a:r>
                  <a:rPr lang="en-GB" altLang="en-US" sz="2400" i="1">
                    <a:latin typeface="Cambria" panose="02040503050406030204" pitchFamily="18" charset="0"/>
                    <a:cs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en-GB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barPr>
                          <m:e>
                            <m:r>
                              <a:rPr lang="en-US" altLang="en-GB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ba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(</m:t>
                        </m:r>
                        <m:bar>
                          <m:barPr>
                            <m:pos m:val="top"/>
                            <m:ctrlP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barPr>
                          <m:e>
                            <m: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ba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</m:num>
                      <m:den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4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{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bar>
                          <m:barPr>
                            <m:pos m:val="top"/>
                            <m:ctrlP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barPr>
                          <m:e>
                            <m: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ba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 + </m:t>
                        </m:r>
                        <m:bar>
                          <m:barPr>
                            <m:pos m:val="top"/>
                            <m:ctrlP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barPr>
                          <m:e>
                            <m: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ba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}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{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 + </m:t>
                        </m:r>
                        <m:bar>
                          <m:barPr>
                            <m:pos m:val="top"/>
                            <m:ctrlP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barPr>
                          <m:e>
                            <m: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ba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𝑀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}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</m:den>
                    </m:f>
                  </m:oMath>
                </a14:m>
                <a:r>
                  <a:rPr lang="en-GB" altLang="en-US" sz="2400" i="1">
                    <a:latin typeface="Cambria" panose="02040503050406030204" pitchFamily="18" charset="0"/>
                    <a:cs typeface="Cambria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bar>
                          <m:barPr>
                            <m:pos m:val="top"/>
                            <m:ctrlP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barPr>
                          <m:e>
                            <m:r>
                              <a:rPr lang="en-US" altLang="en-GB" sz="2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e>
                        </m:ba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𝑏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 + 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</m:t>
                        </m:r>
                        <m:r>
                          <a:rPr lang="en-US" altLang="en-GB" sz="2400" i="1" baseline="30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 baseline="-25000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  <m:r>
                          <a:rPr lang="en-US" altLang="en-GB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</m:den>
                    </m:f>
                  </m:oMath>
                </a14:m>
                <a:endParaRPr lang="en-US" altLang="en-GB" sz="24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en-GB" sz="1800">
                  <a:latin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7660"/>
                <a:ext cx="12192000" cy="5260340"/>
              </a:xfrm>
              <a:prstGeom prst="rect">
                <a:avLst/>
              </a:prstGeom>
              <a:blipFill rotWithShape="1">
                <a:blip r:embed="rId3"/>
                <a:stretch>
                  <a:fillRect b="-128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GB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Simulink Model of Semi-Active Suspension System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381760"/>
            <a:ext cx="12192000" cy="5476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2019935" y="6520815"/>
            <a:ext cx="8153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Fig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 4: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Simulink 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Model of Semi-Active Suspension Control System</a:t>
            </a:r>
            <a:endParaRPr lang="en-US" altLang="en-GB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  <a:sym typeface="+mn-ea"/>
              </a:rPr>
              <a:t>PID Controller 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093" y="1597660"/>
            <a:ext cx="5631815" cy="22574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589020" y="4022090"/>
            <a:ext cx="5015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Fig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 5: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PID Controller</a:t>
            </a:r>
            <a:endParaRPr lang="en-GB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7550" y="4632325"/>
            <a:ext cx="107588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>
                <a:latin typeface="Cambria" panose="02040503050406030204" pitchFamily="18" charset="0"/>
                <a:cs typeface="Cambria" panose="02040503050406030204" pitchFamily="18" charset="0"/>
              </a:rPr>
              <a:t>Kp</a:t>
            </a:r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 (Proportional)</a:t>
            </a:r>
            <a:r>
              <a:rPr lang="en-GB" altLang="en-US">
                <a:latin typeface="Cambria" panose="02040503050406030204" pitchFamily="18" charset="0"/>
                <a:cs typeface="Cambria" panose="02040503050406030204" pitchFamily="18" charset="0"/>
              </a:rPr>
              <a:t>=20</a:t>
            </a:r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: Controls the present error - determines the reaction to the current error.</a:t>
            </a:r>
            <a:endParaRPr lang="en-US" altLang="en-GB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Ki (Integral)</a:t>
            </a:r>
            <a:r>
              <a:rPr lang="en-GB" altLang="en-US">
                <a:latin typeface="Cambria" panose="02040503050406030204" pitchFamily="18" charset="0"/>
                <a:cs typeface="Cambria" panose="02040503050406030204" pitchFamily="18" charset="0"/>
              </a:rPr>
              <a:t>=25</a:t>
            </a:r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: Controls the past error - eliminates steady-state error by accumulating past errors.</a:t>
            </a:r>
            <a:endParaRPr lang="en-US" altLang="en-GB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GB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Kd (Derivative)</a:t>
            </a:r>
            <a:r>
              <a:rPr lang="en-GB" altLang="en-US">
                <a:latin typeface="Cambria" panose="02040503050406030204" pitchFamily="18" charset="0"/>
                <a:cs typeface="Cambria" panose="02040503050406030204" pitchFamily="18" charset="0"/>
              </a:rPr>
              <a:t>=4</a:t>
            </a:r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: Controls the future error - predicts future behavior and reduces overshoot.</a:t>
            </a:r>
            <a:endParaRPr lang="en-GB" alt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Road Profile (Input)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3"/>
          <a:srcRect t="3346"/>
          <a:stretch>
            <a:fillRect/>
          </a:stretch>
        </p:blipFill>
        <p:spPr>
          <a:xfrm>
            <a:off x="882650" y="1590675"/>
            <a:ext cx="4094480" cy="4487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t="5518"/>
          <a:stretch>
            <a:fillRect/>
          </a:stretch>
        </p:blipFill>
        <p:spPr>
          <a:xfrm>
            <a:off x="7035800" y="1590040"/>
            <a:ext cx="3905250" cy="44875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82650" y="630745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Fig. 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5: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 Road disturbance profile-1</a:t>
            </a:r>
            <a:endParaRPr lang="en-US" altLang="en-GB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09460" y="6307455"/>
            <a:ext cx="40290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Fig. 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9: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 Road disturbance profile-2</a:t>
            </a:r>
            <a:endParaRPr lang="en-US" altLang="en-GB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Road Profile (Input)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5625" y="1755775"/>
            <a:ext cx="8540750" cy="45593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293870" y="638873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Fig. 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7: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Random </a:t>
            </a:r>
            <a:r>
              <a:rPr lang="en-US" altLang="en-GB" sz="1600">
                <a:latin typeface="Times New Roman" panose="02020603050405020304" charset="0"/>
                <a:cs typeface="Times New Roman" panose="02020603050405020304" charset="0"/>
              </a:rPr>
              <a:t>Road disturbance profile</a:t>
            </a:r>
            <a:endParaRPr lang="en-US" altLang="en-GB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8" name="Rectangle 717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80" name="Rectangle 717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2" name="Rectangle 718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Rectangle 718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6" name="Rectangle 718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8" name="Freeform: Shape 718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90" name="Rectangle 718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Cambria" panose="02040503050406030204" pitchFamily="18" charset="0"/>
              </a:rPr>
              <a:t>CONTENTS</a:t>
            </a:r>
            <a:endParaRPr lang="en-US" sz="400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0259" y="1022775"/>
            <a:ext cx="6555347" cy="5172752"/>
          </a:xfrm>
        </p:spPr>
        <p:txBody>
          <a:bodyPr anchor="ctr">
            <a:normAutofit/>
          </a:bodyPr>
          <a:lstStyle/>
          <a:p>
            <a:pPr marL="331470" indent="-257175">
              <a:buFont typeface="Wingdings 2" panose="05020102010507070707"/>
              <a:buChar char=""/>
              <a:defRPr/>
            </a:pPr>
            <a:r>
              <a:rPr lang="en-US" sz="2000" dirty="0">
                <a:latin typeface="Cambria" panose="02040503050406030204" pitchFamily="18" charset="0"/>
              </a:rPr>
              <a:t>Introduction</a:t>
            </a:r>
            <a:endParaRPr lang="en-US" sz="2000" dirty="0">
              <a:latin typeface="Cambria" panose="02040503050406030204" pitchFamily="18" charset="0"/>
            </a:endParaRPr>
          </a:p>
          <a:p>
            <a:pPr marL="331470" indent="-257175">
              <a:buFont typeface="Wingdings 2" panose="05020102010507070707"/>
              <a:buChar char=""/>
              <a:defRPr/>
            </a:pPr>
            <a:r>
              <a:rPr lang="en-US" sz="2000" dirty="0">
                <a:latin typeface="Cambria" panose="02040503050406030204" pitchFamily="18" charset="0"/>
              </a:rPr>
              <a:t>Literature Review</a:t>
            </a:r>
            <a:endParaRPr lang="en-US" sz="2000" dirty="0">
              <a:latin typeface="Cambria" panose="02040503050406030204" pitchFamily="18" charset="0"/>
            </a:endParaRPr>
          </a:p>
          <a:p>
            <a:pPr marL="331470" indent="-257175">
              <a:buFont typeface="Wingdings 2" panose="05020102010507070707"/>
              <a:buChar char=""/>
              <a:defRPr/>
            </a:pPr>
            <a:r>
              <a:rPr lang="en-GB" altLang="en-US" sz="2000" dirty="0">
                <a:latin typeface="Cambria" panose="02040503050406030204" pitchFamily="18" charset="0"/>
              </a:rPr>
              <a:t>Problem Statement &amp; </a:t>
            </a:r>
            <a:r>
              <a:rPr lang="en-US" sz="2000" dirty="0">
                <a:latin typeface="Cambria" panose="02040503050406030204" pitchFamily="18" charset="0"/>
              </a:rPr>
              <a:t>Objectives</a:t>
            </a:r>
            <a:endParaRPr lang="en-US" sz="2000" dirty="0">
              <a:latin typeface="Cambria" panose="02040503050406030204" pitchFamily="18" charset="0"/>
            </a:endParaRPr>
          </a:p>
          <a:p>
            <a:pPr marL="331470" indent="-257175">
              <a:buFont typeface="Wingdings 2" panose="05020102010507070707"/>
              <a:buChar char=""/>
              <a:defRPr/>
            </a:pPr>
            <a:r>
              <a:rPr lang="en-US" sz="2000" dirty="0">
                <a:latin typeface="Cambria" panose="02040503050406030204" pitchFamily="18" charset="0"/>
              </a:rPr>
              <a:t>Methodology </a:t>
            </a:r>
            <a:endParaRPr lang="en-US" sz="2000" dirty="0">
              <a:latin typeface="Cambria" panose="02040503050406030204" pitchFamily="18" charset="0"/>
            </a:endParaRPr>
          </a:p>
          <a:p>
            <a:pPr marL="331470" indent="-257175">
              <a:buFont typeface="Wingdings 2" panose="05020102010507070707"/>
              <a:buChar char=""/>
              <a:defRPr/>
            </a:pPr>
            <a:r>
              <a:rPr lang="en-GB" altLang="en-US" sz="2000" dirty="0">
                <a:latin typeface="Cambria" panose="02040503050406030204" pitchFamily="18" charset="0"/>
              </a:rPr>
              <a:t>System Modeling</a:t>
            </a:r>
            <a:endParaRPr lang="en-GB" altLang="en-US" sz="2000" dirty="0">
              <a:latin typeface="Cambria" panose="02040503050406030204" pitchFamily="18" charset="0"/>
            </a:endParaRPr>
          </a:p>
          <a:p>
            <a:pPr marL="331470" indent="-257175">
              <a:buFont typeface="Wingdings 2" panose="05020102010507070707"/>
              <a:buChar char=""/>
              <a:defRPr/>
            </a:pPr>
            <a:r>
              <a:rPr lang="en-US" sz="2000" dirty="0">
                <a:latin typeface="Cambria" panose="02040503050406030204" pitchFamily="18" charset="0"/>
              </a:rPr>
              <a:t>Results </a:t>
            </a:r>
            <a:endParaRPr lang="en-US" sz="2000" dirty="0">
              <a:latin typeface="Cambria" panose="02040503050406030204" pitchFamily="18" charset="0"/>
            </a:endParaRPr>
          </a:p>
          <a:p>
            <a:pPr marL="331470" indent="-257175">
              <a:buFont typeface="Wingdings 2" panose="05020102010507070707"/>
              <a:buChar char=""/>
              <a:defRPr/>
            </a:pPr>
            <a:r>
              <a:rPr lang="en-GB" altLang="en-IN" sz="2000" dirty="0">
                <a:latin typeface="Cambria" panose="02040503050406030204" pitchFamily="18" charset="0"/>
              </a:rPr>
              <a:t>Conclusion</a:t>
            </a:r>
            <a:endParaRPr lang="en-GB" altLang="en-IN" sz="2000" dirty="0">
              <a:latin typeface="Cambria" panose="02040503050406030204" pitchFamily="18" charset="0"/>
            </a:endParaRPr>
          </a:p>
        </p:txBody>
      </p:sp>
      <p:pic>
        <p:nvPicPr>
          <p:cNvPr id="2" name="Picture 1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962" y="177310"/>
            <a:ext cx="2461038" cy="66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plash of colors on a white surface"/>
          <p:cNvPicPr>
            <a:picLocks noChangeAspect="1"/>
          </p:cNvPicPr>
          <p:nvPr/>
        </p:nvPicPr>
        <p:blipFill rotWithShape="1">
          <a:blip r:embed="rId1"/>
          <a:srcRect t="2398" b="22602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540000" flipH="1">
            <a:off x="4556932" y="3127849"/>
            <a:ext cx="7654355" cy="3796328"/>
          </a:xfrm>
          <a:custGeom>
            <a:avLst/>
            <a:gdLst>
              <a:gd name="connsiteX0" fmla="*/ 1835852 w 7654355"/>
              <a:gd name="connsiteY0" fmla="*/ 1549 h 3796328"/>
              <a:gd name="connsiteX1" fmla="*/ 20604 w 7654355"/>
              <a:gd name="connsiteY1" fmla="*/ 803783 h 3796328"/>
              <a:gd name="connsiteX2" fmla="*/ 0 w 7654355"/>
              <a:gd name="connsiteY2" fmla="*/ 826352 h 3796328"/>
              <a:gd name="connsiteX3" fmla="*/ 51841 w 7654355"/>
              <a:gd name="connsiteY3" fmla="*/ 3796328 h 3796328"/>
              <a:gd name="connsiteX4" fmla="*/ 7654355 w 7654355"/>
              <a:gd name="connsiteY4" fmla="*/ 3663625 h 3796328"/>
              <a:gd name="connsiteX5" fmla="*/ 3473222 w 7654355"/>
              <a:gd name="connsiteY5" fmla="*/ 499129 h 3796328"/>
              <a:gd name="connsiteX6" fmla="*/ 3417360 w 7654355"/>
              <a:gd name="connsiteY6" fmla="*/ 459014 h 3796328"/>
              <a:gd name="connsiteX7" fmla="*/ 1990462 w 7654355"/>
              <a:gd name="connsiteY7" fmla="*/ 763 h 3796328"/>
              <a:gd name="connsiteX8" fmla="*/ 1835852 w 7654355"/>
              <a:gd name="connsiteY8" fmla="*/ 1549 h 379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54355" h="3796328">
                <a:moveTo>
                  <a:pt x="1835852" y="1549"/>
                </a:moveTo>
                <a:cubicBezTo>
                  <a:pt x="1166613" y="24353"/>
                  <a:pt x="510847" y="298769"/>
                  <a:pt x="20604" y="803783"/>
                </a:cubicBezTo>
                <a:lnTo>
                  <a:pt x="0" y="826352"/>
                </a:lnTo>
                <a:lnTo>
                  <a:pt x="51841" y="3796328"/>
                </a:lnTo>
                <a:lnTo>
                  <a:pt x="7654355" y="3663625"/>
                </a:lnTo>
                <a:lnTo>
                  <a:pt x="3473222" y="499129"/>
                </a:lnTo>
                <a:lnTo>
                  <a:pt x="3417360" y="459014"/>
                </a:lnTo>
                <a:cubicBezTo>
                  <a:pt x="2981578" y="162529"/>
                  <a:pt x="2485536" y="12600"/>
                  <a:pt x="1990462" y="763"/>
                </a:cubicBezTo>
                <a:cubicBezTo>
                  <a:pt x="1938891" y="-470"/>
                  <a:pt x="1887332" y="-206"/>
                  <a:pt x="1835852" y="1549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4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8164" y="4906317"/>
            <a:ext cx="4224916" cy="1232744"/>
          </a:xfrm>
        </p:spPr>
        <p:txBody>
          <a:bodyPr anchor="ctr">
            <a:normAutofit/>
          </a:bodyPr>
          <a:lstStyle/>
          <a:p>
            <a:pPr algn="r"/>
            <a:r>
              <a:rPr lang="en-IN" sz="3200" dirty="0">
                <a:latin typeface="Cambria" panose="02040503050406030204" pitchFamily="18" charset="0"/>
                <a:ea typeface="Cambria" panose="02040503050406030204" pitchFamily="18" charset="0"/>
              </a:rPr>
              <a:t>Results &amp; Discussion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337" y="88655"/>
            <a:ext cx="2461038" cy="66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Results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 algn="ctr"/>
            <a:endParaRPr lang="en-GB" altLang="en-US"/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260"/>
            <a:ext cx="12192000" cy="5793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3794760" y="6177280"/>
            <a:ext cx="5318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</a:rPr>
              <a:t>Fig 8: Sprung Mass Response for Road Profile-1</a:t>
            </a:r>
            <a:endParaRPr lang="en-GB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Results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 algn="ctr"/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6335"/>
            <a:ext cx="12192635" cy="5701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3174365" y="617728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Fig 9: Sprung Mass Response for Road Profile-2</a:t>
            </a:r>
            <a:endParaRPr lang="en-GB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Results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ontent Placeholder 3"/>
          <p:cNvGraphicFramePr/>
          <p:nvPr>
            <p:ph idx="1"/>
            <p:custDataLst>
              <p:tags r:id="rId3"/>
            </p:custDataLst>
          </p:nvPr>
        </p:nvGraphicFramePr>
        <p:xfrm>
          <a:off x="399733" y="1597660"/>
          <a:ext cx="11392535" cy="454279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232025"/>
                <a:gridCol w="2232660"/>
                <a:gridCol w="2232025"/>
                <a:gridCol w="2232025"/>
                <a:gridCol w="2463800"/>
              </a:tblGrid>
              <a:tr h="64897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Metric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Road Profile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Passive (P)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Semi-active (SA)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Improvement (SA vs P)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Peak Overshoot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1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0.10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8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m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0.10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4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m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3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2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0.16 m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0.1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3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m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~2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Rise Time (Tr)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1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1.58 s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1.40 s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~11.4%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2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0.58 s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0.42 s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~27.6%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Settling Time (Ts)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1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1.9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s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1.3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s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Settled 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22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quicker</a:t>
                      </a:r>
                      <a:endParaRPr lang="en-US" alt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2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2.4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s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1.8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s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Settled</a:t>
                      </a:r>
                      <a:r>
                        <a:rPr lang="en-GB" altLang="en-US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~25%</a:t>
                      </a:r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quicker</a:t>
                      </a:r>
                      <a:endParaRPr lang="en-US" alt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1906905" y="6377940"/>
            <a:ext cx="883729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BX9"/>
                <a:cs typeface="Times New Roman" panose="02020603050405020304" charset="0"/>
              </a:rPr>
              <a:t>Table 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BX9"/>
                <a:cs typeface="Times New Roman" panose="02020603050405020304" charset="0"/>
              </a:rPr>
              <a:t>1</a:t>
            </a:r>
            <a:r>
              <a:rPr sz="1600" b="1">
                <a:solidFill>
                  <a:srgbClr val="000000"/>
                </a:solidFill>
                <a:latin typeface="Times New Roman" panose="02020603050405020304" charset="0"/>
                <a:ea typeface="CMBX9"/>
                <a:cs typeface="Times New Roman" panose="02020603050405020304" charset="0"/>
              </a:rPr>
              <a:t>. </a:t>
            </a:r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Comparison of 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Sprung Mass</a:t>
            </a:r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 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Displacement(x1) </a:t>
            </a:r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 for passive and semi-active suspension system</a:t>
            </a:r>
            <a:endParaRPr sz="1600">
              <a:solidFill>
                <a:srgbClr val="000000"/>
              </a:solidFill>
              <a:latin typeface="Times New Roman" panose="02020603050405020304" charset="0"/>
              <a:ea typeface="CMR9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Results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35" y="1590675"/>
            <a:ext cx="12192635" cy="52063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74365" y="617728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Fig 10: Un-Sprung Mass Response for Road Profile-1</a:t>
            </a:r>
            <a:endParaRPr lang="en-GB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Results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 descr="Screenshot 2025-09-29 0942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7660"/>
            <a:ext cx="12192635" cy="52597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77235" y="617728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Fig 11: Un-Sprung Mass Response for Road Profile-2</a:t>
            </a:r>
            <a:endParaRPr lang="en-GB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Results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ontent Placeholder 3"/>
          <p:cNvGraphicFramePr/>
          <p:nvPr>
            <p:ph idx="1"/>
            <p:custDataLst>
              <p:tags r:id="rId3"/>
            </p:custDataLst>
          </p:nvPr>
        </p:nvGraphicFramePr>
        <p:xfrm>
          <a:off x="348615" y="1597660"/>
          <a:ext cx="11494770" cy="454279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252345"/>
                <a:gridCol w="2252345"/>
                <a:gridCol w="2252345"/>
                <a:gridCol w="2251710"/>
                <a:gridCol w="2486025"/>
              </a:tblGrid>
              <a:tr h="64897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Metric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Road Profile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Passive (P)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Semi-active (SA)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Improvement (SA vs P)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Peak Overshoot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1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altLang="en-US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0.1</a:t>
                      </a:r>
                      <a:endParaRPr lang="en-GB" altLang="en-US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0.097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3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2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  <a:sym typeface="+mn-ea"/>
                        </a:rPr>
                        <a:t>0.1</a:t>
                      </a:r>
                      <a:r>
                        <a:rPr lang="en-GB" altLang="en-US" sz="1800">
                          <a:latin typeface="Cambria" panose="02040503050406030204" pitchFamily="18" charset="0"/>
                          <a:cs typeface="Cambria" panose="02040503050406030204" pitchFamily="18" charset="0"/>
                          <a:sym typeface="+mn-ea"/>
                        </a:rPr>
                        <a:t>16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0.108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7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Rise Time (Tr)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1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1.71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1.25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26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2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0.31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0.25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16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.6%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Settling Time (Ts)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1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1.87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1.48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Settled 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20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quicker</a:t>
                      </a:r>
                      <a:endParaRPr lang="en-US" alt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p>
                      <a:pPr algn="ctr"/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2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2.3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1.86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Settled</a:t>
                      </a:r>
                      <a:r>
                        <a:rPr lang="en-GB" altLang="en-US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~2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quicker</a:t>
                      </a:r>
                      <a:endParaRPr lang="en-US" alt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1586230" y="6438900"/>
            <a:ext cx="901954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BX9"/>
                <a:cs typeface="Times New Roman" panose="02020603050405020304" charset="0"/>
              </a:rPr>
              <a:t>Table 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BX9"/>
                <a:cs typeface="Times New Roman" panose="02020603050405020304" charset="0"/>
              </a:rPr>
              <a:t>2</a:t>
            </a:r>
            <a:r>
              <a:rPr sz="1600" b="1">
                <a:solidFill>
                  <a:srgbClr val="000000"/>
                </a:solidFill>
                <a:latin typeface="Times New Roman" panose="02020603050405020304" charset="0"/>
                <a:ea typeface="CMBX9"/>
                <a:cs typeface="Times New Roman" panose="02020603050405020304" charset="0"/>
              </a:rPr>
              <a:t>. </a:t>
            </a:r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Comparison of 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Un-Sprung Mass</a:t>
            </a:r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 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Displacement(x2) </a:t>
            </a:r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 for passive and semi-active suspension system</a:t>
            </a:r>
            <a:endParaRPr sz="1600">
              <a:solidFill>
                <a:srgbClr val="000000"/>
              </a:solidFill>
              <a:latin typeface="Times New Roman" panose="02020603050405020304" charset="0"/>
              <a:ea typeface="CMR9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02" y="313055"/>
            <a:ext cx="7924594" cy="972457"/>
          </a:xfrm>
        </p:spPr>
        <p:txBody>
          <a:bodyPr>
            <a:normAutofit/>
          </a:bodyPr>
          <a:lstStyle/>
          <a:p>
            <a:r>
              <a:rPr lang="en-GB" altLang="en-US" sz="40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Results</a:t>
            </a:r>
            <a:endParaRPr lang="en-IN" sz="40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/>
          <p:nvPr/>
        </p:nvSpPr>
        <p:spPr>
          <a:xfrm>
            <a:off x="2373991" y="2461421"/>
            <a:ext cx="8195620" cy="55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solidFill>
                <a:srgbClr val="0033CC"/>
              </a:solidFill>
              <a:latin typeface="Cambria" panose="020405030504060302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376045"/>
            <a:ext cx="12191365" cy="543306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494280" y="6094095"/>
            <a:ext cx="77927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Fig 12: Response of the System for Random Road Profile and Velocity(FTP75 drive cycle)</a:t>
            </a:r>
            <a:endParaRPr lang="en-GB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02" y="313055"/>
            <a:ext cx="7924594" cy="972457"/>
          </a:xfrm>
        </p:spPr>
        <p:txBody>
          <a:bodyPr>
            <a:normAutofit/>
          </a:bodyPr>
          <a:lstStyle/>
          <a:p>
            <a:r>
              <a:rPr lang="en-GB" altLang="en-US" sz="40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Results</a:t>
            </a:r>
            <a:endParaRPr lang="en-IN" sz="40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/>
          <p:nvPr/>
        </p:nvSpPr>
        <p:spPr>
          <a:xfrm>
            <a:off x="2373991" y="2461421"/>
            <a:ext cx="8195620" cy="55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N" dirty="0">
              <a:solidFill>
                <a:srgbClr val="0033CC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" y="1597660"/>
            <a:ext cx="9733280" cy="484886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429510" y="6446520"/>
            <a:ext cx="77927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GB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Fig 13: Response of the System for Rand Road Profile at 10m/s (FTP75 drive cycle)</a:t>
            </a:r>
            <a:endParaRPr lang="en-GB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>
                <a:solidFill>
                  <a:schemeClr val="bg1"/>
                </a:solidFill>
                <a:latin typeface="Cambria" panose="02040503050406030204" pitchFamily="18" charset="0"/>
                <a:cs typeface="Cambria" panose="02040503050406030204" pitchFamily="18" charset="0"/>
                <a:sym typeface="+mn-ea"/>
              </a:rPr>
              <a:t>Results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ontent Placeholder 3"/>
          <p:cNvGraphicFramePr/>
          <p:nvPr>
            <p:ph idx="1"/>
            <p:custDataLst>
              <p:tags r:id="rId3"/>
            </p:custDataLst>
          </p:nvPr>
        </p:nvGraphicFramePr>
        <p:xfrm>
          <a:off x="485458" y="2044700"/>
          <a:ext cx="11221085" cy="2768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98370"/>
                <a:gridCol w="2199005"/>
                <a:gridCol w="2198370"/>
                <a:gridCol w="2199005"/>
                <a:gridCol w="2426335"/>
              </a:tblGrid>
              <a:tr h="69215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Metric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Road Profile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Passive (P)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Semi-active (SA)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Improvement (SA vs P)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9215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Peak Overshoot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1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altLang="en-US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2.45</a:t>
                      </a:r>
                      <a:endParaRPr lang="en-GB" altLang="en-US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2.41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1.8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9215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Rise Time (Tr)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1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1.48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1.35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Reduced by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9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92150"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Settling Time (Ts)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Profile 1</a:t>
                      </a:r>
                      <a:endParaRPr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2.42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1.84</a:t>
                      </a:r>
                      <a:endParaRPr 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Settled 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 ~</a:t>
                      </a:r>
                      <a:r>
                        <a:rPr 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24</a:t>
                      </a:r>
                      <a:r>
                        <a:rPr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%</a:t>
                      </a:r>
                      <a:r>
                        <a:rPr lang="en-US" altLang="en-GB" sz="18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quicker</a:t>
                      </a:r>
                      <a:endParaRPr lang="en-US" altLang="en-GB" sz="18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997585" y="5006340"/>
            <a:ext cx="1019746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BX9"/>
                <a:cs typeface="Times New Roman" panose="02020603050405020304" charset="0"/>
              </a:rPr>
              <a:t>Table 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BX9"/>
                <a:cs typeface="Times New Roman" panose="02020603050405020304" charset="0"/>
              </a:rPr>
              <a:t>3</a:t>
            </a:r>
            <a:r>
              <a:rPr sz="1600" b="1">
                <a:solidFill>
                  <a:srgbClr val="000000"/>
                </a:solidFill>
                <a:latin typeface="Times New Roman" panose="02020603050405020304" charset="0"/>
                <a:ea typeface="CMBX9"/>
                <a:cs typeface="Times New Roman" panose="02020603050405020304" charset="0"/>
              </a:rPr>
              <a:t>. </a:t>
            </a:r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Comparison of 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 Sprung Mass</a:t>
            </a:r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 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Displacement(x) </a:t>
            </a:r>
            <a:r>
              <a:rPr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 for passive and semi-active suspension system</a:t>
            </a:r>
            <a:r>
              <a:rPr lang="en-GB" sz="1600">
                <a:solidFill>
                  <a:srgbClr val="000000"/>
                </a:solidFill>
                <a:latin typeface="Times New Roman" panose="02020603050405020304" charset="0"/>
                <a:ea typeface="CMR9"/>
                <a:cs typeface="Times New Roman" panose="02020603050405020304" charset="0"/>
              </a:rPr>
              <a:t> at 10m/s (968sec)</a:t>
            </a:r>
            <a:endParaRPr lang="en-GB" sz="1600">
              <a:solidFill>
                <a:srgbClr val="000000"/>
              </a:solidFill>
              <a:latin typeface="Times New Roman" panose="02020603050405020304" charset="0"/>
              <a:ea typeface="CMR9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Freeform: Shape 308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89" name="Rectangle 308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09700" y="1400175"/>
            <a:ext cx="6858000" cy="403796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IN" sz="4000" dirty="0">
                <a:solidFill>
                  <a:srgbClr val="FFFFFF"/>
                </a:solidFill>
                <a:latin typeface="Cambria" panose="02040503050406030204" pitchFamily="18" charset="0"/>
              </a:rPr>
              <a:t>Introduction </a:t>
            </a:r>
            <a:endParaRPr lang="en-IN" sz="4000" i="1" dirty="0">
              <a:solidFill>
                <a:srgbClr val="FFFF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5605" y="1021715"/>
            <a:ext cx="7722870" cy="5324475"/>
          </a:xfrm>
        </p:spPr>
        <p:txBody>
          <a:bodyPr anchor="ctr">
            <a:noAutofit/>
          </a:bodyPr>
          <a:lstStyle/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suspension system in two-wheelers must balance ride comfort, road grip, and handling stability, which is more challenging due to lighter chassis and limited suspension geometry.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Passive suspensions</a:t>
            </a: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are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commonly used in motorcycles</a:t>
            </a: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which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offer fixed damping and struggle to adapt across varying terrains and riding conditions.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Semi-active suspensions enhance traditional setups by enabling real-time damping control without requiring heavy or power-intensive actuators.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t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his project </a:t>
            </a: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 have created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 </a:t>
            </a: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mathematical model of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bike suspension system in MATLAB/Simulink, integrating a PID-controlled damper with a Lookup Table for velocity-dependent damping adjustment.</a:t>
            </a:r>
            <a:endParaRPr lang="en-US" altLang="en-GB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Picture 3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338" y="177310"/>
            <a:ext cx="2461038" cy="66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  <a:latin typeface="Cambria" panose="02040503050406030204" pitchFamily="18" charset="0"/>
              </a:rPr>
              <a:t>Conclusions </a:t>
            </a:r>
            <a:endParaRPr lang="en-IN" sz="4000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367530" y="972820"/>
            <a:ext cx="7559675" cy="5408930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Semi-active suspension system with PID control significantly improves ride comfort compared to passive systems by reducing overshoot and settling time.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PID-controlled damping allows real-time adaptability to road conditions, minimizing body oscillations effectively.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Simulation results for different road profiles demonstrate faster response and greater stability in the semi-active system without added actuator complexity.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project validates the feasibility of implementing a semi-active system using MATLAB/Simulink and encourages future work on self-tuning PID</a:t>
            </a: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Fuzzy logic controller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or adaptive control strategies.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466725" indent="-466725">
              <a:buFont typeface="+mj-lt"/>
              <a:buAutoNum type="arabicParenR"/>
            </a:pPr>
            <a:endParaRPr lang="en-IN" sz="2000" dirty="0">
              <a:latin typeface="Cambria" panose="020405030504060302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>
                <a:solidFill>
                  <a:srgbClr val="FFFFFF"/>
                </a:solidFill>
                <a:latin typeface="Cambria" panose="02040503050406030204" pitchFamily="18" charset="0"/>
              </a:rPr>
              <a:t>MEE1904 Capstone Project - School of Mechanical Engineering</a:t>
            </a:r>
            <a:endParaRPr lang="en-US" sz="90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A574AF9-54B2-4954-A529-1353457F4588}" type="slidenum">
              <a:rPr lang="de-DE" sz="1100">
                <a:solidFill>
                  <a:srgbClr val="FFFFFF"/>
                </a:solidFill>
              </a:rPr>
            </a:fld>
            <a:endParaRPr lang="de-DE" sz="1100">
              <a:solidFill>
                <a:srgbClr val="FFFFFF"/>
              </a:solidFill>
            </a:endParaRPr>
          </a:p>
        </p:txBody>
      </p:sp>
      <p:pic>
        <p:nvPicPr>
          <p:cNvPr id="4" name="Picture 3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337" y="88655"/>
            <a:ext cx="2461038" cy="66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070"/>
            <a:ext cx="8115295" cy="121725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Cambria" panose="02040503050406030204" pitchFamily="18" charset="0"/>
              </a:rPr>
              <a:t>References</a:t>
            </a:r>
            <a:endParaRPr lang="en-IN" sz="40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85" y="1682750"/>
            <a:ext cx="11732895" cy="4899660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[1] H. Sanmotra, B. Dubey, and S. Giri, Designing PID Controller Based Semi-active Suspension System Using MATLAB Simulink, Final Project Report, MECH 6021 – Design of Industrial Control Systems, Concordia University, Dec. 6, 2021.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[2] K. Hassan and A. A. Dammed, “Control and Simulation of Semi-Active Suspension System using PID Controller for Automobiles under LABVIEW Simulink,” International Journal of Mechanical Engineering and Technology (IJMET)</a:t>
            </a: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[3] M. Jamil, S. Zafar, and S. O. Gilani, “Design and Control of Semi-Active Suspension System using PID in MATLAB Simulink,” Lecture Notes in Electrical Engineering, vol. 837, pp. 275–289, 2022.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[4]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Mouad, G. Abdelmjid, S. Modelling and Control of a Semi-active Suspension System of Motorcycle. Conference Paper · December 2018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[5]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Khadr1, A. Design and optimization of a semi-active suspension system for a two-wheeled vehicle using a full multibody model. sagepub.co.uk/journalsPermissions.nav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[6]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Cristiano Spelta, Sergio M. Savaresi, Luca Fabbri (2010). Experimental analysis of a motorcycle semi-active rear suspension. Control Engineering Practice, 18(11), 1239-1250.</a:t>
            </a:r>
            <a:endParaRPr lang="en-US" altLang="en-GB" sz="2000" dirty="0"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7" name="Picture 6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/>
          <p:nvPr/>
        </p:nvSpPr>
        <p:spPr>
          <a:xfrm>
            <a:off x="2373991" y="2461421"/>
            <a:ext cx="8195620" cy="55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070"/>
            <a:ext cx="8115295" cy="1217257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Cambria" panose="02040503050406030204" pitchFamily="18" charset="0"/>
              </a:rPr>
              <a:t>References</a:t>
            </a:r>
            <a:endParaRPr lang="en-IN" sz="40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85" y="1682750"/>
            <a:ext cx="11732895" cy="4899660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[7]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Rao, K. D. (2014). Modeling, simulation and control of semi-active suspension system for automobiles under MATLAB Simulink using PID controller. In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Proceedings of the Third International Conference on Advances in Control and Optimization of Dynamical Systems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(pp. 827-831). Kanpur, India.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[8]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Abramov, S., Mannan, S., &amp; Durieux, O. (2009). Semi-active suspension system simulation using Simulink.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International Journal of Engineering Systems Modelling and Simulation, 1(2/3), 101-114.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[9]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Aladdin, M. F., &amp; Singh, J.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(2018). Modelling and simulation of semi-active suspension system for passenger vehicle.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Journal of Engineering Science and Technology, 7th EURECA 2016 Special Issue, 104-125. Taylor’s University.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[10]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Sanap, P. P., &amp; Mali, M. S. (2017). A review paper on design, analysis &amp; performance evaluation of semi-active monosuspension system for two wheelers.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International Journal of Scientific &amp; Engineering Research, 8(4), 164-175. ISSN 2229-5518.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GB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[11]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Walavalkar, S., Tandel, V., Thakur, R. S., Kumar, V. P., &amp; Bhuran, S. (2021). Performance comparison of various controllers on semi-active vehicle suspension system.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ITM Web of Conferences, 40, 01001.</a:t>
            </a:r>
            <a:r>
              <a:rPr lang="en-US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 </a:t>
            </a:r>
            <a:endParaRPr lang="en-US" altLang="en-GB" sz="2000" dirty="0">
              <a:latin typeface="Times New Roman" panose="02020603050405020304" charset="0"/>
              <a:ea typeface="Cambria" panose="02040503050406030204" pitchFamily="18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7" name="Picture 6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/>
          <p:nvPr/>
        </p:nvSpPr>
        <p:spPr>
          <a:xfrm>
            <a:off x="2373991" y="2461421"/>
            <a:ext cx="8195620" cy="55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36015" y="2019300"/>
            <a:ext cx="6229985" cy="2355850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31529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Rectangle 51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4" y="31529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0" name="Rectangle 51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4" y="31529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6" y="216026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Review</a:t>
            </a:r>
            <a:endParaRPr lang="en-US" sz="4000" kern="120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0985" y="2035810"/>
          <a:ext cx="11670030" cy="3997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93950"/>
                <a:gridCol w="2000250"/>
                <a:gridCol w="1599565"/>
                <a:gridCol w="3397250"/>
                <a:gridCol w="2279015"/>
              </a:tblGrid>
              <a:tr h="456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Title of the paper</a:t>
                      </a:r>
                      <a:endParaRPr lang="en-US" sz="18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Journal</a:t>
                      </a:r>
                      <a:r>
                        <a:rPr lang="en-US" sz="1800" b="0" cap="none" spc="0" baseline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Year</a:t>
                      </a:r>
                      <a:endParaRPr lang="en-US" sz="18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Authors</a:t>
                      </a:r>
                      <a:endParaRPr lang="en-US" sz="18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Description</a:t>
                      </a:r>
                      <a:endParaRPr lang="en-US" sz="18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Remarks</a:t>
                      </a:r>
                      <a:endParaRPr lang="en-US" sz="18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54139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Control and Simulation of Semi-Active Suspension System using PID Controller for Automobiles under LABVIEW Simulink</a:t>
                      </a:r>
                      <a:r>
                        <a:rPr lang="en-GB" altLang="en-US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.</a:t>
                      </a:r>
                      <a:endParaRPr lang="en-GB" altLang="en-US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International Journal of Current Engineering and Technology, Vol. 7, No. 5, Sept/Oct 2017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Kareem Hassan,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lvl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 Asaad Ali Dammed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Developed a quarter-car model and implemented a PID-based semi-active suspension in LABVIEW/Simulink.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Simulated system response under step and random road inputs to evaluate ride comfort.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Demonstrated effectiveness of PID in reducing body displacement and oscillations compared to passive suspension.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Highlighted the tuning process for PID gains as critical to achieving optimal damping performance.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Semi-active suspension with PID shows improved comfort and stability over passive suspension.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Real-time application requires robust gain tuning to handle varying road disturbances.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947" y="31505"/>
            <a:ext cx="2461038" cy="66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Review</a:t>
            </a:r>
            <a:endParaRPr lang="en-US" sz="4000" kern="120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5A574AF9-54B2-4954-A529-1353457F4588}" type="slidenum">
              <a:rPr lang="en-US" sz="1100">
                <a:solidFill>
                  <a:srgbClr val="FFFFFF"/>
                </a:solidFill>
              </a:rPr>
            </a:fld>
            <a:endParaRPr lang="en-US" sz="1100">
              <a:solidFill>
                <a:srgbClr val="FFFFFF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71780" y="610235"/>
          <a:ext cx="11699240" cy="61734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90140"/>
                <a:gridCol w="1996440"/>
                <a:gridCol w="1513205"/>
                <a:gridCol w="3473450"/>
                <a:gridCol w="2326005"/>
              </a:tblGrid>
              <a:tr h="30530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Design and Optimization of a Semi-Active Suspension System for a Two-Wheeled Vehicle Using a Full Multibody Model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Proceedings of the IMechE, Part K: Journal of Multi-body Dynamics, 2016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A. Khadr, 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A. Houidi,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 L. Romdhane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Developed a full multibody dynamics model of a motorcycle to capture realistic suspension and chassis behavior.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Investigated semi-active suspension control strategies with variable damping for improved comfort and stability.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Used optimization techniques to tune suspension parameters and controller gains under different riding conditions.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Validated the model through simulation studies, highlighting the performance gains over passive suspension.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Demonstrate</a:t>
                      </a:r>
                      <a:r>
                        <a:rPr lang="en-GB" altLang="en-US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d</a:t>
                      </a: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 how multibody modeling provides more accurate insight than simplified  models.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b="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Optimization-based design ensures adaptability across varying road conditions and speeds.</a:t>
                      </a:r>
                      <a:endParaRPr lang="en-US" altLang="en-GB" sz="1400" b="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18613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1203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Modelling and Simulation of Semi-Active Suspension System for Passenger Vehicle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Journal of Engineering Science and Technology, 2018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M.Farid Aladdin,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lvl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 Jasdeep Singh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Developed a simulation model for a semi-active suspension system applied to a passenger vehicle.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Utilized a 2-DOF Quarter-Car model to analyze vehicle dynamic response to road disturbances.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Implemented and compared control strategies, focusing on the Skyhook algorithm to regulate damping force.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Evaluated performance using key metrics like vehicle body acceleration and suspension deflection</a:t>
                      </a:r>
                      <a:r>
                        <a:rPr lang="en-GB" altLang="en-US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.</a:t>
                      </a:r>
                      <a:endParaRPr lang="en-GB" altLang="en-US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Clearly demonstrates the effectiveness of the Skyhook control strategy in improving ride comfort over a passive system.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  <a:p>
                      <a:pPr marL="285750" marR="0" indent="-28575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400" cap="none" spc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/>
                        </a:rPr>
                        <a:t>The study is limited by the simplicity of the Quarter-Car model, which does not account for full vehicle pitch and roll motions or tire dynamics.</a:t>
                      </a:r>
                      <a:endParaRPr lang="en-US" altLang="en-GB" sz="1400" cap="none" spc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/>
                      </a:endParaRPr>
                    </a:p>
                  </a:txBody>
                  <a:tcPr marL="0" marR="17050" marT="27920" marB="93067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337" y="31505"/>
            <a:ext cx="2461038" cy="66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Knowledge gained from Literature</a:t>
            </a:r>
            <a:endParaRPr lang="en-IN" sz="36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928495"/>
            <a:ext cx="11718925" cy="4929505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n-US" alt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Semi-active suspension systems with PID control can significantly improve ride comfort compared to passive suspensions.</a:t>
            </a:r>
            <a:endParaRPr lang="en-US" alt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alt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alt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Simulation tools like MATLAB/Simulink and LABVIEW are widely used for modeling and controller validation.</a:t>
            </a:r>
            <a:endParaRPr lang="en-US" alt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alt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alt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Both quarter-car and multibody models help understand suspension dynamics, but model selection impacts accuracy.</a:t>
            </a:r>
            <a:endParaRPr lang="en-US" alt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alt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alt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Suspension performance depends heavily on controller design and tuning, influencing stability and comfort trade-offs.</a:t>
            </a:r>
            <a:endParaRPr lang="en-US" alt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en-US" alt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alt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Studies highlight the importance of road profile inputs in evaluating suspension effectiveness under real conditions.</a:t>
            </a:r>
            <a:endParaRPr lang="en-US" alt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7176"/>
            <a:ext cx="9895951" cy="1033669"/>
          </a:xfrm>
        </p:spPr>
        <p:txBody>
          <a:bodyPr>
            <a:normAutofit/>
          </a:bodyPr>
          <a:lstStyle/>
          <a:p>
            <a:r>
              <a:rPr lang="en-GB" altLang="en-IN" sz="4000" b="1" dirty="0">
                <a:solidFill>
                  <a:srgbClr val="FFFFFF"/>
                </a:solidFill>
                <a:latin typeface="Cambria" panose="02040503050406030204" pitchFamily="18" charset="0"/>
              </a:rPr>
              <a:t> Problem Statement And </a:t>
            </a:r>
            <a:r>
              <a:rPr lang="en-IN" sz="4000" b="1" dirty="0">
                <a:solidFill>
                  <a:srgbClr val="FFFFFF"/>
                </a:solidFill>
                <a:latin typeface="Cambria" panose="02040503050406030204" pitchFamily="18" charset="0"/>
              </a:rPr>
              <a:t>Objectives</a:t>
            </a:r>
            <a:endParaRPr lang="en-IN" sz="4000" b="1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85" y="1675765"/>
            <a:ext cx="11531600" cy="5064125"/>
          </a:xfrm>
        </p:spPr>
        <p:txBody>
          <a:bodyPr anchor="ctr">
            <a:normAutofit fontScale="70000"/>
          </a:bodyPr>
          <a:lstStyle/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Traditional passive suspensions in two-wheelers are limited by fixed damping properties, making them ineffective across diverse road conditions and speeds.</a:t>
            </a:r>
            <a:endParaRPr lang="en-US" altLang="en-GB" sz="29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Active suspension systems, though highly responsive, are often costly, power-intensive, and complex, making them impractical for compact two-wheelers.</a:t>
            </a:r>
            <a:endParaRPr lang="en-US" altLang="en-GB" sz="29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There is a need for a lightweight, energy-efficient, and adaptive suspension solution that can improve ride comfort and handling without excessive complexity.</a:t>
            </a:r>
            <a:endParaRPr lang="en-US" altLang="en-GB" sz="29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en-GB" alt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GB" altLang="en-US" sz="3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Objectives</a:t>
            </a:r>
            <a:endParaRPr lang="en-GB" altLang="en-US" sz="34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develop a </a:t>
            </a:r>
            <a:r>
              <a:rPr lang="en-GB" altLang="en-US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mathematical</a:t>
            </a: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suspension model for a two-wheeler using</a:t>
            </a:r>
            <a:r>
              <a:rPr lang="en-GB" altLang="en-US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MATLAB/Simulink.</a:t>
            </a:r>
            <a:endParaRPr lang="en-US" altLang="en-GB" sz="29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implement a semi-active suspension system using a PID controller that adapts damping based on road input and velocity.</a:t>
            </a:r>
            <a:endParaRPr lang="en-US" altLang="en-GB" sz="29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compare the ride comfort and performance of passive vs. semi-active systems under</a:t>
            </a:r>
            <a:r>
              <a:rPr lang="en-GB" altLang="en-US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different</a:t>
            </a: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GB" altLang="en-US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condit</a:t>
            </a:r>
            <a:r>
              <a:rPr lang="en-US" altLang="en-GB" sz="29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ions.</a:t>
            </a:r>
            <a:endParaRPr lang="en-US" altLang="en-GB" sz="29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7" name="Picture 6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67" y="0"/>
            <a:ext cx="4355265" cy="833594"/>
          </a:xfrm>
        </p:spPr>
        <p:txBody>
          <a:bodyPr anchor="b">
            <a:normAutofit/>
          </a:bodyPr>
          <a:lstStyle/>
          <a:p>
            <a:pPr algn="ctr"/>
            <a:r>
              <a:rPr lang="en-IN" sz="3200" b="1">
                <a:latin typeface="Cambria" panose="02040503050406030204" pitchFamily="18" charset="0"/>
              </a:rPr>
              <a:t>Methodology</a:t>
            </a:r>
            <a:endParaRPr lang="en-IN" sz="3200" b="1" dirty="0">
              <a:latin typeface="Cambria" panose="02040503050406030204" pitchFamily="18" charset="0"/>
            </a:endParaRPr>
          </a:p>
        </p:txBody>
      </p:sp>
      <p:pic>
        <p:nvPicPr>
          <p:cNvPr id="16" name="Picture 6" descr="Web of wires connecting pins"/>
          <p:cNvPicPr>
            <a:picLocks noChangeAspect="1"/>
          </p:cNvPicPr>
          <p:nvPr/>
        </p:nvPicPr>
        <p:blipFill rotWithShape="1">
          <a:blip r:embed="rId1"/>
          <a:srcRect l="13505" r="27161" b="-1"/>
          <a:stretch>
            <a:fillRect/>
          </a:stretch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18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337" y="88655"/>
            <a:ext cx="2461038" cy="6681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s 7"/>
          <p:cNvSpPr/>
          <p:nvPr/>
        </p:nvSpPr>
        <p:spPr>
          <a:xfrm>
            <a:off x="1225550" y="936625"/>
            <a:ext cx="2239010" cy="60896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362075" y="936625"/>
            <a:ext cx="2102485" cy="5353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GB" altLang="en-US">
                <a:latin typeface="Cambria" panose="02040503050406030204" pitchFamily="18" charset="0"/>
                <a:cs typeface="Cambria" panose="02040503050406030204" pitchFamily="18" charset="0"/>
              </a:rPr>
              <a:t>Selection of Topic</a:t>
            </a:r>
            <a:endParaRPr lang="en-GB" alt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33170" y="1803400"/>
            <a:ext cx="2231390" cy="6096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en-GB" altLang="en-US">
                <a:latin typeface="Cambria" panose="02040503050406030204" pitchFamily="18" charset="0"/>
                <a:cs typeface="Cambria" panose="02040503050406030204" pitchFamily="18" charset="0"/>
              </a:rPr>
              <a:t>L</a:t>
            </a:r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iterature Review</a:t>
            </a:r>
            <a:endParaRPr lang="en-US" altLang="en-GB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225550" y="1803400"/>
            <a:ext cx="2239010" cy="60896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0" name="Rectangles 19"/>
          <p:cNvSpPr/>
          <p:nvPr/>
        </p:nvSpPr>
        <p:spPr>
          <a:xfrm>
            <a:off x="1233170" y="2670175"/>
            <a:ext cx="2239010" cy="69596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1225550" y="2670810"/>
            <a:ext cx="2239010" cy="651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Problem Definition &amp; Objective</a:t>
            </a:r>
            <a:endParaRPr lang="en-GB" alt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1233170" y="3623945"/>
            <a:ext cx="2892425" cy="92710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3" name="Text Box 22"/>
          <p:cNvSpPr txBox="1"/>
          <p:nvPr/>
        </p:nvSpPr>
        <p:spPr>
          <a:xfrm>
            <a:off x="1217295" y="3623945"/>
            <a:ext cx="2892425" cy="857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>
                <a:latin typeface="Cambria" panose="02040503050406030204" pitchFamily="18" charset="0"/>
                <a:cs typeface="Cambria" panose="02040503050406030204" pitchFamily="18" charset="0"/>
              </a:rPr>
              <a:t>Passive system modeling and Semi-active system modeling using Simulink</a:t>
            </a:r>
            <a:endParaRPr lang="en-GB" altLang="en-US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1216660" y="4829810"/>
            <a:ext cx="3115945" cy="85090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5" name="Text Box 24"/>
          <p:cNvSpPr txBox="1"/>
          <p:nvPr/>
        </p:nvSpPr>
        <p:spPr>
          <a:xfrm>
            <a:off x="4333240" y="60077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  <p:sp>
        <p:nvSpPr>
          <p:cNvPr id="26" name="Rectangles 25"/>
          <p:cNvSpPr/>
          <p:nvPr/>
        </p:nvSpPr>
        <p:spPr>
          <a:xfrm>
            <a:off x="1233170" y="5878830"/>
            <a:ext cx="3100070" cy="84899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27" name="Text Box 26"/>
          <p:cNvSpPr txBox="1"/>
          <p:nvPr/>
        </p:nvSpPr>
        <p:spPr>
          <a:xfrm>
            <a:off x="1216660" y="4808855"/>
            <a:ext cx="3116580" cy="701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Control Strategy</a:t>
            </a:r>
            <a:r>
              <a:rPr lang="en-GB" altLang="en-US">
                <a:latin typeface="Cambria" panose="02040503050406030204" pitchFamily="18" charset="0"/>
                <a:cs typeface="Cambria" panose="02040503050406030204" pitchFamily="18" charset="0"/>
              </a:rPr>
              <a:t>: </a:t>
            </a:r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Implement PID Controller to regulate </a:t>
            </a:r>
            <a:r>
              <a:rPr lang="en-GB" altLang="en-US">
                <a:latin typeface="Cambria" panose="02040503050406030204" pitchFamily="18" charset="0"/>
                <a:cs typeface="Cambria" panose="02040503050406030204" pitchFamily="18" charset="0"/>
              </a:rPr>
              <a:t>damping</a:t>
            </a:r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 force.</a:t>
            </a:r>
            <a:endParaRPr lang="en-US" altLang="en-GB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1216660" y="5878195"/>
            <a:ext cx="3116580" cy="852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Performance Evaluation</a:t>
            </a:r>
            <a:endParaRPr lang="en-US" altLang="en-GB"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altLang="en-GB">
                <a:latin typeface="Cambria" panose="02040503050406030204" pitchFamily="18" charset="0"/>
                <a:cs typeface="Cambria" panose="02040503050406030204" pitchFamily="18" charset="0"/>
              </a:rPr>
              <a:t>Compare passive vs semi-active suspension.</a:t>
            </a:r>
            <a:endParaRPr lang="en-US" altLang="en-GB"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cxnSp>
        <p:nvCxnSpPr>
          <p:cNvPr id="29" name="Straight Arrow Connector 28"/>
          <p:cNvCxnSpPr>
            <a:stCxn id="8" idx="2"/>
            <a:endCxn id="14" idx="0"/>
          </p:cNvCxnSpPr>
          <p:nvPr/>
        </p:nvCxnSpPr>
        <p:spPr>
          <a:xfrm>
            <a:off x="2345055" y="1545590"/>
            <a:ext cx="0" cy="2578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345055" y="2418715"/>
            <a:ext cx="0" cy="2578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345055" y="3382645"/>
            <a:ext cx="0" cy="2578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345055" y="5705475"/>
            <a:ext cx="5080" cy="1758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345055" y="4574540"/>
            <a:ext cx="5080" cy="2774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98425" y="753745"/>
            <a:ext cx="12093575" cy="61258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The two-wheeler is represented by a 2-DOF vehicle model (sprung and unsprung masses).</a:t>
            </a:r>
            <a:endParaRPr lang="en-US" altLang="en-GB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altLang="en-US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Only vertical dynamics are considered (no pitch, roll, or lateral effects).</a:t>
            </a:r>
            <a:endParaRPr lang="en-US" altLang="en-GB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Suspension &amp; Tire</a:t>
            </a:r>
            <a:r>
              <a:rPr lang="en-GB" altLang="en-US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Suspension spring is linear with constant stiffness</a:t>
            </a:r>
            <a:endParaRPr lang="en-US" altLang="en-GB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No time delay or actuator dynamics are considered.</a:t>
            </a:r>
            <a:r>
              <a:rPr lang="en-GB" altLang="en-US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US" altLang="en-GB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Sprung mass represents rider + vehicle body.</a:t>
            </a:r>
            <a:r>
              <a:rPr lang="en-GB" altLang="en-US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altLang="en-US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Unsprung mass represents wheel +  assembly.</a:t>
            </a:r>
            <a:endParaRPr lang="en-US" altLang="en-GB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Aerodynamic forces are ignored</a:t>
            </a:r>
            <a:endParaRPr lang="en-US" altLang="en-GB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Nonlinearities in suspension geometry (linkages, bushings) are ignored.</a:t>
            </a:r>
            <a:endParaRPr lang="en-US" altLang="en-GB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Thermal effects in damper are neglected.</a:t>
            </a:r>
            <a:endParaRPr lang="en-US" altLang="en-GB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2000">
                <a:solidFill>
                  <a:schemeClr val="tx1"/>
                </a:solidFill>
                <a:latin typeface="Cambria" panose="02040503050406030204" pitchFamily="18" charset="0"/>
                <a:cs typeface="Cambria" panose="02040503050406030204" pitchFamily="18" charset="0"/>
              </a:rPr>
              <a:t>Rider posture and variability are not included.</a:t>
            </a:r>
            <a:endParaRPr lang="en-US" altLang="en-GB" sz="2000">
              <a:solidFill>
                <a:schemeClr val="tx1"/>
              </a:solidFill>
              <a:latin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" y="65651"/>
            <a:ext cx="8115299" cy="1525090"/>
          </a:xfrm>
        </p:spPr>
        <p:txBody>
          <a:bodyPr>
            <a:normAutofit/>
          </a:bodyPr>
          <a:lstStyle/>
          <a:p>
            <a:r>
              <a:rPr lang="en-GB" altLang="en-US" sz="3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  <a:sym typeface="+mn-ea"/>
              </a:rPr>
              <a:t>Assumptions </a:t>
            </a:r>
            <a:endParaRPr lang="en-GB" altLang="en-US" sz="3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  <a:sym typeface="+mn-ea"/>
            </a:endParaRPr>
          </a:p>
        </p:txBody>
      </p:sp>
      <p:pic>
        <p:nvPicPr>
          <p:cNvPr id="6" name="Picture 5" descr="Logo&#10;&#10;Description automatically generated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93" y="85070"/>
            <a:ext cx="2462400" cy="6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CHIP_GROUPID" val="62f21348295c1bf6da6fc98f"/>
  <p:tag name="KSO_WM_CHIP_XID" val="62f21364295c1bf6da6fc996"/>
  <p:tag name="KSO_WM_UNIT_DEC_AREA_ID" val="a064e949e181447db59ae2bf88cda68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775527b5b424a3894032976e74227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CHIP_GROUPID" val="62f21348295c1bf6da6fc98f"/>
  <p:tag name="KSO_WM_CHIP_XID" val="62f21364295c1bf6da6fc995"/>
  <p:tag name="KSO_WM_UNIT_DEC_AREA_ID" val="a612d3ffd10a46beb25fa6e232f2bdaf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4315f103048e8ae8817f10441536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CHIP_GROUPID" val="62f21348295c1bf6da6fc98f"/>
  <p:tag name="KSO_WM_CHIP_XID" val="62f21364295c1bf6da6fc994"/>
  <p:tag name="KSO_WM_UNIT_DEC_AREA_ID" val="349dad548e744e75800b45d3ae5e21b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649e15246148879f18609705cddd5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CHIP_GROUPID" val="62f21348295c1bf6da6fc98f"/>
  <p:tag name="KSO_WM_CHIP_XID" val="62f21364295c1bf6da6fc993"/>
  <p:tag name="KSO_WM_UNIT_DEC_AREA_ID" val="aa2a09a0816447809b4f42233886b0e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c8cbf2b50442ab9b8f0965899d68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CHIP_GROUPID" val="62f21348295c1bf6da6fc98f"/>
  <p:tag name="KSO_WM_CHIP_XID" val="62f21364295c1bf6da6fc99f"/>
  <p:tag name="KSO_WM_UNIT_DEC_AREA_ID" val="89314f58d1b44e3697055986834a25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d55d273d094d8e8c339f31a9da97b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CHIP_GROUPID" val="62f21348295c1bf6da6fc98f"/>
  <p:tag name="KSO_WM_CHIP_XID" val="62f21364295c1bf6da6fc99b"/>
  <p:tag name="KSO_WM_UNIT_DEC_AREA_ID" val="c2c2c76809544bb1ae7e2124ecdcf3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5457cc402ca42ddb04ed2c8ad24ed8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CHIP_GROUPID" val="62f21348295c1bf6da6fc98f"/>
  <p:tag name="KSO_WM_CHIP_XID" val="62f21364295c1bf6da6fc999"/>
  <p:tag name="KSO_WM_UNIT_DEC_AREA_ID" val="d7f6fdf254c74dbfb2abcb13e2fb5e4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2acabc223fa4ff0a2896056eb7283f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CHIP_GROUPID" val="62f21348295c1bf6da6fc98f"/>
  <p:tag name="KSO_WM_CHIP_XID" val="62f21364295c1bf6da6fc99a"/>
  <p:tag name="KSO_WM_UNIT_DEC_AREA_ID" val="44f92b04ddfa4c5c9aae70025c5edaa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aaa8b8784e41fcb06bd94b94e70d9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CHIP_GROUPID" val="62f21348295c1bf6da6fc98f"/>
  <p:tag name="KSO_WM_CHIP_XID" val="62f21364295c1bf6da6fc997"/>
  <p:tag name="KSO_WM_UNIT_DEC_AREA_ID" val="6bc9c7ab13624c88a089ab14bf56b6e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b6a67ed0a53453480986db390155c7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CHIP_GROUPID" val="62f21348295c1bf6da6fc98f"/>
  <p:tag name="KSO_WM_CHIP_XID" val="62f21364295c1bf6da6fc99e"/>
  <p:tag name="KSO_WM_UNIT_DEC_AREA_ID" val="9d3a61e87e0d48cca2ee399ce70f08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081e221799945c29236480b29c10cd8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6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8"/>
  <p:tag name="KSO_WM_TEMPLATE_THUMBS_INDEX" val="1、9"/>
</p:tagLst>
</file>

<file path=ppt/tags/tag72.xml><?xml version="1.0" encoding="utf-8"?>
<p:tagLst xmlns:p="http://schemas.openxmlformats.org/presentationml/2006/main">
  <p:tag name="TABLE_ENDDRAG_ORIGIN_RECT" val="918*314"/>
  <p:tag name="TABLE_ENDDRAG_RECT" val="13*160*918*314"/>
</p:tagLst>
</file>

<file path=ppt/tags/tag73.xml><?xml version="1.0" encoding="utf-8"?>
<p:tagLst xmlns:p="http://schemas.openxmlformats.org/presentationml/2006/main">
  <p:tag name="TABLE_ENDDRAG_ORIGIN_RECT" val="917*475"/>
  <p:tag name="TABLE_ENDDRAG_RECT" val="26*48*917*475"/>
</p:tagLst>
</file>

<file path=ppt/tags/tag74.xml><?xml version="1.0" encoding="utf-8"?>
<p:tagLst xmlns:p="http://schemas.openxmlformats.org/presentationml/2006/main">
  <p:tag name="TABLE_ENDDRAG_ORIGIN_RECT" val="897*357"/>
  <p:tag name="TABLE_ENDDRAG_RECT" val="36*125*897*357"/>
</p:tagLst>
</file>

<file path=ppt/tags/tag75.xml><?xml version="1.0" encoding="utf-8"?>
<p:tagLst xmlns:p="http://schemas.openxmlformats.org/presentationml/2006/main">
  <p:tag name="TABLE_ENDDRAG_ORIGIN_RECT" val="905*357"/>
  <p:tag name="TABLE_ENDDRAG_RECT" val="35*125*905*357"/>
</p:tagLst>
</file>

<file path=ppt/tags/tag76.xml><?xml version="1.0" encoding="utf-8"?>
<p:tagLst xmlns:p="http://schemas.openxmlformats.org/presentationml/2006/main">
  <p:tag name="TABLE_ENDDRAG_ORIGIN_RECT" val="888*370"/>
  <p:tag name="TABLE_ENDDRAG_RECT" val="35*125*888*370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9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ANKS"/>
</p:tagLst>
</file>

<file path=ppt/tags/tag78.xml><?xml version="1.0" encoding="utf-8"?>
<p:tagLst xmlns:p="http://schemas.openxmlformats.org/presentationml/2006/main">
  <p:tag name="KSO_WM_SPECIAL_SOURCE" val="bdnull"/>
  <p:tag name="KSO_WM_SLIDE_ID" val="custom20233468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68"/>
  <p:tag name="KSO_WM_SLIDE_LAYOUT" val="a"/>
  <p:tag name="KSO_WM_SLIDE_LAYOUT_CNT" val="1"/>
</p:tagLst>
</file>

<file path=ppt/tags/tag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自定义 2707">
      <a:dk1>
        <a:srgbClr val="000000"/>
      </a:dk1>
      <a:lt1>
        <a:srgbClr val="FFFFFF"/>
      </a:lt1>
      <a:dk2>
        <a:srgbClr val="29363B"/>
      </a:dk2>
      <a:lt2>
        <a:srgbClr val="FFFFFF"/>
      </a:lt2>
      <a:accent1>
        <a:srgbClr val="87A5C7"/>
      </a:accent1>
      <a:accent2>
        <a:srgbClr val="9EAAB0"/>
      </a:accent2>
      <a:accent3>
        <a:srgbClr val="F1AF97"/>
      </a:accent3>
      <a:accent4>
        <a:srgbClr val="C1B7B8"/>
      </a:accent4>
      <a:accent5>
        <a:srgbClr val="D6B8B2"/>
      </a:accent5>
      <a:accent6>
        <a:srgbClr val="E6AFA2"/>
      </a:accent6>
      <a:hlink>
        <a:srgbClr val="304FFE"/>
      </a:hlink>
      <a:folHlink>
        <a:srgbClr val="492067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13634</Words>
  <Application>WPS Presentation</Application>
  <PresentationFormat>Widescreen</PresentationFormat>
  <Paragraphs>483</Paragraphs>
  <Slides>33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</vt:lpstr>
      <vt:lpstr>SimSun</vt:lpstr>
      <vt:lpstr>Wingdings</vt:lpstr>
      <vt:lpstr>Cambria</vt:lpstr>
      <vt:lpstr>Times New Roman</vt:lpstr>
      <vt:lpstr>Wingdings 2</vt:lpstr>
      <vt:lpstr>Wingdings 3</vt:lpstr>
      <vt:lpstr>Times New Roman</vt:lpstr>
      <vt:lpstr>Microsoft YaHei</vt:lpstr>
      <vt:lpstr>Arial Unicode MS</vt:lpstr>
      <vt:lpstr>Calibri Light</vt:lpstr>
      <vt:lpstr>Calibri</vt:lpstr>
      <vt:lpstr>Cambria Math</vt:lpstr>
      <vt:lpstr>MS Mincho</vt:lpstr>
      <vt:lpstr>AMGDT</vt:lpstr>
      <vt:lpstr>CMBX9</vt:lpstr>
      <vt:lpstr>CMR9</vt:lpstr>
      <vt:lpstr>Calibri</vt:lpstr>
      <vt:lpstr>Nunito Sans ExtraBold</vt:lpstr>
      <vt:lpstr>Office Theme</vt:lpstr>
      <vt:lpstr>1_Office Theme</vt:lpstr>
      <vt:lpstr>2_Office Theme</vt:lpstr>
      <vt:lpstr>PowerPoint 演示文稿</vt:lpstr>
      <vt:lpstr>CONTENTS</vt:lpstr>
      <vt:lpstr>Introduction </vt:lpstr>
      <vt:lpstr>Literature Review</vt:lpstr>
      <vt:lpstr>Literature Review</vt:lpstr>
      <vt:lpstr>Knowledge gained from Literature</vt:lpstr>
      <vt:lpstr> Problem Statement And Objectives</vt:lpstr>
      <vt:lpstr>Methodology</vt:lpstr>
      <vt:lpstr>Assumptions </vt:lpstr>
      <vt:lpstr>Passive  Suspension System Modleing</vt:lpstr>
      <vt:lpstr>Mathematical Equation</vt:lpstr>
      <vt:lpstr>System Stability Analysis Of Model</vt:lpstr>
      <vt:lpstr>Simulink model of Passive suspension system</vt:lpstr>
      <vt:lpstr>Semi Active Suspension System Model</vt:lpstr>
      <vt:lpstr>Mathematical equation</vt:lpstr>
      <vt:lpstr>Simulink Model of Semi-Active Suspension System</vt:lpstr>
      <vt:lpstr>PID Controller </vt:lpstr>
      <vt:lpstr>Road Profile (Input)</vt:lpstr>
      <vt:lpstr>Road Profile (Input)</vt:lpstr>
      <vt:lpstr>Results &amp; Discussion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Devendranath Ramkumar</dc:creator>
  <cp:lastModifiedBy>Jashwanth .s</cp:lastModifiedBy>
  <cp:revision>51</cp:revision>
  <dcterms:created xsi:type="dcterms:W3CDTF">2023-09-11T05:27:00Z</dcterms:created>
  <dcterms:modified xsi:type="dcterms:W3CDTF">2025-10-17T07:04:24Z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2142A1EF4B8548F9B4526BDD6F11802D_13</vt:lpwstr>
  </property>
  <property fmtid="{D5CDD505-2E9C-101B-9397-08002B2CF9AE}" pid="3" name="KSOProductBuildVer">
    <vt:lpwstr>2057-12.2.0.23131</vt:lpwstr>
  </property>
</Properties>
</file>